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5" r:id="rId4"/>
  </p:sldMasterIdLst>
  <p:notesMasterIdLst>
    <p:notesMasterId r:id="rId29"/>
  </p:notesMasterIdLst>
  <p:handoutMasterIdLst>
    <p:handoutMasterId r:id="rId30"/>
  </p:handoutMasterIdLst>
  <p:sldIdLst>
    <p:sldId id="513" r:id="rId5"/>
    <p:sldId id="930" r:id="rId6"/>
    <p:sldId id="931" r:id="rId7"/>
    <p:sldId id="648" r:id="rId8"/>
    <p:sldId id="917" r:id="rId9"/>
    <p:sldId id="918" r:id="rId10"/>
    <p:sldId id="919" r:id="rId11"/>
    <p:sldId id="916" r:id="rId12"/>
    <p:sldId id="894" r:id="rId13"/>
    <p:sldId id="923" r:id="rId14"/>
    <p:sldId id="921" r:id="rId15"/>
    <p:sldId id="922" r:id="rId16"/>
    <p:sldId id="892" r:id="rId17"/>
    <p:sldId id="867" r:id="rId18"/>
    <p:sldId id="890" r:id="rId19"/>
    <p:sldId id="924" r:id="rId20"/>
    <p:sldId id="925" r:id="rId21"/>
    <p:sldId id="907" r:id="rId22"/>
    <p:sldId id="906" r:id="rId23"/>
    <p:sldId id="929" r:id="rId24"/>
    <p:sldId id="927" r:id="rId25"/>
    <p:sldId id="920" r:id="rId26"/>
    <p:sldId id="909" r:id="rId27"/>
    <p:sldId id="886" r:id="rId28"/>
  </p:sldIdLst>
  <p:sldSz cx="9906000" cy="6858000" type="A4"/>
  <p:notesSz cx="6797675" cy="9926638"/>
  <p:defaultTextStyle>
    <a:defPPr>
      <a:defRPr lang="en-GB"/>
    </a:defPPr>
    <a:lvl1pPr algn="l" rtl="0" fontAlgn="base">
      <a:spcBef>
        <a:spcPct val="0"/>
      </a:spcBef>
      <a:spcAft>
        <a:spcPct val="0"/>
      </a:spcAft>
      <a:defRPr sz="2800" kern="1200">
        <a:solidFill>
          <a:schemeClr val="bg1"/>
        </a:solidFill>
        <a:latin typeface="Arial Narrow" pitchFamily="34" charset="0"/>
        <a:ea typeface="+mn-ea"/>
        <a:cs typeface="Arial" charset="0"/>
      </a:defRPr>
    </a:lvl1pPr>
    <a:lvl2pPr marL="457200" algn="l" rtl="0" fontAlgn="base">
      <a:spcBef>
        <a:spcPct val="0"/>
      </a:spcBef>
      <a:spcAft>
        <a:spcPct val="0"/>
      </a:spcAft>
      <a:defRPr sz="2800" kern="1200">
        <a:solidFill>
          <a:schemeClr val="bg1"/>
        </a:solidFill>
        <a:latin typeface="Arial Narrow" pitchFamily="34" charset="0"/>
        <a:ea typeface="+mn-ea"/>
        <a:cs typeface="Arial" charset="0"/>
      </a:defRPr>
    </a:lvl2pPr>
    <a:lvl3pPr marL="914400" algn="l" rtl="0" fontAlgn="base">
      <a:spcBef>
        <a:spcPct val="0"/>
      </a:spcBef>
      <a:spcAft>
        <a:spcPct val="0"/>
      </a:spcAft>
      <a:defRPr sz="2800" kern="1200">
        <a:solidFill>
          <a:schemeClr val="bg1"/>
        </a:solidFill>
        <a:latin typeface="Arial Narrow" pitchFamily="34" charset="0"/>
        <a:ea typeface="+mn-ea"/>
        <a:cs typeface="Arial" charset="0"/>
      </a:defRPr>
    </a:lvl3pPr>
    <a:lvl4pPr marL="1371600" algn="l" rtl="0" fontAlgn="base">
      <a:spcBef>
        <a:spcPct val="0"/>
      </a:spcBef>
      <a:spcAft>
        <a:spcPct val="0"/>
      </a:spcAft>
      <a:defRPr sz="2800" kern="1200">
        <a:solidFill>
          <a:schemeClr val="bg1"/>
        </a:solidFill>
        <a:latin typeface="Arial Narrow" pitchFamily="34" charset="0"/>
        <a:ea typeface="+mn-ea"/>
        <a:cs typeface="Arial" charset="0"/>
      </a:defRPr>
    </a:lvl4pPr>
    <a:lvl5pPr marL="1828800" algn="l" rtl="0" fontAlgn="base">
      <a:spcBef>
        <a:spcPct val="0"/>
      </a:spcBef>
      <a:spcAft>
        <a:spcPct val="0"/>
      </a:spcAft>
      <a:defRPr sz="2800" kern="1200">
        <a:solidFill>
          <a:schemeClr val="bg1"/>
        </a:solidFill>
        <a:latin typeface="Arial Narrow" pitchFamily="34" charset="0"/>
        <a:ea typeface="+mn-ea"/>
        <a:cs typeface="Arial" charset="0"/>
      </a:defRPr>
    </a:lvl5pPr>
    <a:lvl6pPr marL="2286000" algn="l" defTabSz="914400" rtl="0" eaLnBrk="1" latinLnBrk="0" hangingPunct="1">
      <a:defRPr sz="2800" kern="1200">
        <a:solidFill>
          <a:schemeClr val="bg1"/>
        </a:solidFill>
        <a:latin typeface="Arial Narrow" pitchFamily="34" charset="0"/>
        <a:ea typeface="+mn-ea"/>
        <a:cs typeface="Arial" charset="0"/>
      </a:defRPr>
    </a:lvl6pPr>
    <a:lvl7pPr marL="2743200" algn="l" defTabSz="914400" rtl="0" eaLnBrk="1" latinLnBrk="0" hangingPunct="1">
      <a:defRPr sz="2800" kern="1200">
        <a:solidFill>
          <a:schemeClr val="bg1"/>
        </a:solidFill>
        <a:latin typeface="Arial Narrow" pitchFamily="34" charset="0"/>
        <a:ea typeface="+mn-ea"/>
        <a:cs typeface="Arial" charset="0"/>
      </a:defRPr>
    </a:lvl7pPr>
    <a:lvl8pPr marL="3200400" algn="l" defTabSz="914400" rtl="0" eaLnBrk="1" latinLnBrk="0" hangingPunct="1">
      <a:defRPr sz="2800" kern="1200">
        <a:solidFill>
          <a:schemeClr val="bg1"/>
        </a:solidFill>
        <a:latin typeface="Arial Narrow" pitchFamily="34" charset="0"/>
        <a:ea typeface="+mn-ea"/>
        <a:cs typeface="Arial" charset="0"/>
      </a:defRPr>
    </a:lvl8pPr>
    <a:lvl9pPr marL="3657600" algn="l" defTabSz="914400" rtl="0" eaLnBrk="1" latinLnBrk="0" hangingPunct="1">
      <a:defRPr sz="2800" kern="1200">
        <a:solidFill>
          <a:schemeClr val="bg1"/>
        </a:solidFill>
        <a:latin typeface="Arial Narrow" pitchFamily="34" charset="0"/>
        <a:ea typeface="+mn-ea"/>
        <a:cs typeface="Arial" charset="0"/>
      </a:defRPr>
    </a:lvl9pPr>
  </p:defaultTextStyle>
  <p:extLst>
    <p:ext uri="{EFAFB233-063F-42B5-8137-9DF3F51BA10A}">
      <p15:sldGuideLst xmlns:p15="http://schemas.microsoft.com/office/powerpoint/2012/main">
        <p15:guide id="1" orient="horz" pos="1253" userDrawn="1">
          <p15:clr>
            <a:srgbClr val="A4A3A4"/>
          </p15:clr>
        </p15:guide>
        <p15:guide id="2" orient="horz" pos="1752" userDrawn="1">
          <p15:clr>
            <a:srgbClr val="A4A3A4"/>
          </p15:clr>
        </p15:guide>
        <p15:guide id="3" orient="horz" pos="981" userDrawn="1">
          <p15:clr>
            <a:srgbClr val="A4A3A4"/>
          </p15:clr>
        </p15:guide>
        <p15:guide id="4" pos="5388" userDrawn="1">
          <p15:clr>
            <a:srgbClr val="A4A3A4"/>
          </p15:clr>
        </p15:guide>
        <p15:guide id="5" pos="2893"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cock, Louise" initials="AL" lastIdx="3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5BE"/>
    <a:srgbClr val="D82CC4"/>
    <a:srgbClr val="E5491F"/>
    <a:srgbClr val="0BBD35"/>
    <a:srgbClr val="A50021"/>
    <a:srgbClr val="00ABC9"/>
    <a:srgbClr val="900E0E"/>
    <a:srgbClr val="57151A"/>
    <a:srgbClr val="471115"/>
    <a:srgbClr val="00AF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2" autoAdjust="0"/>
    <p:restoredTop sz="83784" autoAdjust="0"/>
  </p:normalViewPr>
  <p:slideViewPr>
    <p:cSldViewPr>
      <p:cViewPr varScale="1">
        <p:scale>
          <a:sx n="133" d="100"/>
          <a:sy n="133" d="100"/>
        </p:scale>
        <p:origin x="1356" y="132"/>
      </p:cViewPr>
      <p:guideLst>
        <p:guide orient="horz" pos="1253"/>
        <p:guide orient="horz" pos="1752"/>
        <p:guide orient="horz" pos="981"/>
        <p:guide pos="5388"/>
        <p:guide pos="289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112" d="100"/>
          <a:sy n="112" d="100"/>
        </p:scale>
        <p:origin x="5166" y="8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6792D3-44C3-4A8C-A5D4-0E8A6DFCE8E5}" type="doc">
      <dgm:prSet loTypeId="urn:microsoft.com/office/officeart/2005/8/layout/arrow2" loCatId="process" qsTypeId="urn:microsoft.com/office/officeart/2005/8/quickstyle/simple1" qsCatId="simple" csTypeId="urn:microsoft.com/office/officeart/2005/8/colors/accent1_2" csCatId="accent1" phldr="1"/>
      <dgm:spPr/>
    </dgm:pt>
    <dgm:pt modelId="{790BF8D0-0B84-4417-96E2-E050F3AA714E}">
      <dgm:prSet phldrT="[Text]" custT="1"/>
      <dgm:spPr/>
      <dgm:t>
        <a:bodyPr/>
        <a:lstStyle/>
        <a:p>
          <a:r>
            <a:rPr lang="en-GB" sz="2000" dirty="0"/>
            <a:t>Banking regulations causing short-term liquidity pressures</a:t>
          </a:r>
        </a:p>
      </dgm:t>
    </dgm:pt>
    <dgm:pt modelId="{5C7B03C4-66FD-4DDB-B037-8075E0A155B2}" type="parTrans" cxnId="{1CEDBE19-44CA-4ED7-9199-204DDBB60AAA}">
      <dgm:prSet/>
      <dgm:spPr/>
      <dgm:t>
        <a:bodyPr/>
        <a:lstStyle/>
        <a:p>
          <a:endParaRPr lang="en-GB"/>
        </a:p>
      </dgm:t>
    </dgm:pt>
    <dgm:pt modelId="{EB60AAD3-D67B-4C18-A92B-544A2B954934}" type="sibTrans" cxnId="{1CEDBE19-44CA-4ED7-9199-204DDBB60AAA}">
      <dgm:prSet/>
      <dgm:spPr/>
      <dgm:t>
        <a:bodyPr/>
        <a:lstStyle/>
        <a:p>
          <a:endParaRPr lang="en-GB"/>
        </a:p>
      </dgm:t>
    </dgm:pt>
    <dgm:pt modelId="{B9604F47-52EC-4620-8706-E92CDAA44869}">
      <dgm:prSet phldrT="[Text]" custT="1"/>
      <dgm:spPr/>
      <dgm:t>
        <a:bodyPr/>
        <a:lstStyle/>
        <a:p>
          <a:r>
            <a:rPr lang="en-GB" sz="2000" dirty="0"/>
            <a:t>Higher levels of cash holdings</a:t>
          </a:r>
        </a:p>
      </dgm:t>
    </dgm:pt>
    <dgm:pt modelId="{D2EBFFF2-52D1-422C-BABA-88E428DC9487}" type="parTrans" cxnId="{36C03E8F-074F-4D53-B062-397CD0E3DF7D}">
      <dgm:prSet/>
      <dgm:spPr/>
      <dgm:t>
        <a:bodyPr/>
        <a:lstStyle/>
        <a:p>
          <a:endParaRPr lang="en-GB"/>
        </a:p>
      </dgm:t>
    </dgm:pt>
    <dgm:pt modelId="{DB4DD709-81A3-436A-9595-2E0A9081AB73}" type="sibTrans" cxnId="{36C03E8F-074F-4D53-B062-397CD0E3DF7D}">
      <dgm:prSet/>
      <dgm:spPr/>
      <dgm:t>
        <a:bodyPr/>
        <a:lstStyle/>
        <a:p>
          <a:endParaRPr lang="en-GB"/>
        </a:p>
      </dgm:t>
    </dgm:pt>
    <dgm:pt modelId="{B9206758-8509-465C-9A2F-D2F5FFA3A4C8}">
      <dgm:prSet phldrT="[Text]" custT="1"/>
      <dgm:spPr/>
      <dgm:t>
        <a:bodyPr anchor="ctr"/>
        <a:lstStyle/>
        <a:p>
          <a:pPr algn="l"/>
          <a:r>
            <a:rPr lang="en-GB" sz="2000" dirty="0"/>
            <a:t>Low or negative rate environment</a:t>
          </a:r>
        </a:p>
      </dgm:t>
    </dgm:pt>
    <dgm:pt modelId="{038F6D5B-5AAA-4838-85DA-825B1CBFCF64}" type="parTrans" cxnId="{F5A9452D-1FDB-45C1-92B3-F7B85EF83220}">
      <dgm:prSet/>
      <dgm:spPr/>
      <dgm:t>
        <a:bodyPr/>
        <a:lstStyle/>
        <a:p>
          <a:endParaRPr lang="en-GB"/>
        </a:p>
      </dgm:t>
    </dgm:pt>
    <dgm:pt modelId="{0529E7B9-45D4-4BB9-B8EA-DDAB8E13C475}" type="sibTrans" cxnId="{F5A9452D-1FDB-45C1-92B3-F7B85EF83220}">
      <dgm:prSet/>
      <dgm:spPr/>
      <dgm:t>
        <a:bodyPr/>
        <a:lstStyle/>
        <a:p>
          <a:endParaRPr lang="en-GB"/>
        </a:p>
      </dgm:t>
    </dgm:pt>
    <dgm:pt modelId="{BA7F3EE3-B467-4187-902D-AB558BBAA1C2}">
      <dgm:prSet phldrT="[Text]" custT="1"/>
      <dgm:spPr/>
      <dgm:t>
        <a:bodyPr/>
        <a:lstStyle/>
        <a:p>
          <a:r>
            <a:rPr lang="en-GB" sz="2000" dirty="0"/>
            <a:t>Risk diversification</a:t>
          </a:r>
        </a:p>
      </dgm:t>
    </dgm:pt>
    <dgm:pt modelId="{57086A6D-416C-4AD0-B3A8-DB7A15F16C59}" type="parTrans" cxnId="{CF0DB30F-240C-466A-B08B-797CCED6E08F}">
      <dgm:prSet/>
      <dgm:spPr/>
      <dgm:t>
        <a:bodyPr/>
        <a:lstStyle/>
        <a:p>
          <a:endParaRPr lang="en-GB"/>
        </a:p>
      </dgm:t>
    </dgm:pt>
    <dgm:pt modelId="{CF4EAE59-1674-4287-A91E-DEC0F091AD00}" type="sibTrans" cxnId="{CF0DB30F-240C-466A-B08B-797CCED6E08F}">
      <dgm:prSet/>
      <dgm:spPr/>
      <dgm:t>
        <a:bodyPr/>
        <a:lstStyle/>
        <a:p>
          <a:endParaRPr lang="en-GB"/>
        </a:p>
      </dgm:t>
    </dgm:pt>
    <dgm:pt modelId="{970A1271-A557-4703-A9FD-78C6FF286653}" type="pres">
      <dgm:prSet presAssocID="{E16792D3-44C3-4A8C-A5D4-0E8A6DFCE8E5}" presName="arrowDiagram" presStyleCnt="0">
        <dgm:presLayoutVars>
          <dgm:chMax val="5"/>
          <dgm:dir/>
          <dgm:resizeHandles val="exact"/>
        </dgm:presLayoutVars>
      </dgm:prSet>
      <dgm:spPr/>
    </dgm:pt>
    <dgm:pt modelId="{0B23666F-8491-4EDC-A2A3-7D80B102C12F}" type="pres">
      <dgm:prSet presAssocID="{E16792D3-44C3-4A8C-A5D4-0E8A6DFCE8E5}" presName="arrow" presStyleLbl="bgShp" presStyleIdx="0" presStyleCnt="1" custLinFactNeighborY="0"/>
      <dgm:spPr>
        <a:solidFill>
          <a:schemeClr val="accent3"/>
        </a:solidFill>
      </dgm:spPr>
    </dgm:pt>
    <dgm:pt modelId="{D6EE0E0C-1C25-44E6-B540-6AE80493DCAE}" type="pres">
      <dgm:prSet presAssocID="{E16792D3-44C3-4A8C-A5D4-0E8A6DFCE8E5}" presName="arrowDiagram4" presStyleCnt="0"/>
      <dgm:spPr/>
    </dgm:pt>
    <dgm:pt modelId="{59E3D307-95C1-4122-B418-3E841F5CEE31}" type="pres">
      <dgm:prSet presAssocID="{790BF8D0-0B84-4417-96E2-E050F3AA714E}" presName="bullet4a" presStyleLbl="node1" presStyleIdx="0" presStyleCnt="4"/>
      <dgm:spPr>
        <a:solidFill>
          <a:schemeClr val="accent2">
            <a:lumMod val="40000"/>
            <a:lumOff val="60000"/>
          </a:schemeClr>
        </a:solidFill>
      </dgm:spPr>
    </dgm:pt>
    <dgm:pt modelId="{D768355E-0BCE-45E0-BDE2-5241B17A6CEF}" type="pres">
      <dgm:prSet presAssocID="{790BF8D0-0B84-4417-96E2-E050F3AA714E}" presName="textBox4a" presStyleLbl="revTx" presStyleIdx="0" presStyleCnt="4" custScaleX="288488" custLinFactX="16407" custLinFactNeighborX="100000" custLinFactNeighborY="11328">
        <dgm:presLayoutVars>
          <dgm:bulletEnabled val="1"/>
        </dgm:presLayoutVars>
      </dgm:prSet>
      <dgm:spPr/>
    </dgm:pt>
    <dgm:pt modelId="{4F27D292-AEB6-4E7B-992F-9408E58C2D11}" type="pres">
      <dgm:prSet presAssocID="{B9604F47-52EC-4620-8706-E92CDAA44869}" presName="bullet4b" presStyleLbl="node1" presStyleIdx="1" presStyleCnt="4"/>
      <dgm:spPr>
        <a:solidFill>
          <a:schemeClr val="accent2">
            <a:lumMod val="40000"/>
            <a:lumOff val="60000"/>
          </a:schemeClr>
        </a:solidFill>
      </dgm:spPr>
    </dgm:pt>
    <dgm:pt modelId="{193F5063-D80C-428E-BDEB-0295F2812F4F}" type="pres">
      <dgm:prSet presAssocID="{B9604F47-52EC-4620-8706-E92CDAA44869}" presName="textBox4b" presStyleLbl="revTx" presStyleIdx="1" presStyleCnt="4" custScaleX="151899" custScaleY="14898" custLinFactNeighborX="38506" custLinFactNeighborY="-30387">
        <dgm:presLayoutVars>
          <dgm:bulletEnabled val="1"/>
        </dgm:presLayoutVars>
      </dgm:prSet>
      <dgm:spPr/>
    </dgm:pt>
    <dgm:pt modelId="{1A4055EF-6D2F-4DC2-AFF2-33C20BE8701C}" type="pres">
      <dgm:prSet presAssocID="{B9206758-8509-465C-9A2F-D2F5FFA3A4C8}" presName="bullet4c" presStyleLbl="node1" presStyleIdx="2" presStyleCnt="4"/>
      <dgm:spPr>
        <a:solidFill>
          <a:schemeClr val="accent2">
            <a:lumMod val="40000"/>
            <a:lumOff val="60000"/>
          </a:schemeClr>
        </a:solidFill>
      </dgm:spPr>
    </dgm:pt>
    <dgm:pt modelId="{FE14262A-6C91-47C8-8D57-648755316A43}" type="pres">
      <dgm:prSet presAssocID="{B9206758-8509-465C-9A2F-D2F5FFA3A4C8}" presName="textBox4c" presStyleLbl="revTx" presStyleIdx="2" presStyleCnt="4" custScaleX="210316" custScaleY="22989" custLinFactX="-18373" custLinFactNeighborX="-100000" custLinFactNeighborY="-62500">
        <dgm:presLayoutVars>
          <dgm:bulletEnabled val="1"/>
        </dgm:presLayoutVars>
      </dgm:prSet>
      <dgm:spPr/>
    </dgm:pt>
    <dgm:pt modelId="{CD0DB873-87CA-4B72-8016-1BFC119A5EFE}" type="pres">
      <dgm:prSet presAssocID="{BA7F3EE3-B467-4187-902D-AB558BBAA1C2}" presName="bullet4d" presStyleLbl="node1" presStyleIdx="3" presStyleCnt="4"/>
      <dgm:spPr>
        <a:solidFill>
          <a:schemeClr val="accent2">
            <a:lumMod val="40000"/>
            <a:lumOff val="60000"/>
          </a:schemeClr>
        </a:solidFill>
      </dgm:spPr>
    </dgm:pt>
    <dgm:pt modelId="{7B8FCF81-A52E-4009-A715-6749240ABFEB}" type="pres">
      <dgm:prSet presAssocID="{BA7F3EE3-B467-4187-902D-AB558BBAA1C2}" presName="textBox4d" presStyleLbl="revTx" presStyleIdx="3" presStyleCnt="4" custScaleX="128329" custLinFactNeighborX="-96576" custLinFactNeighborY="-33425">
        <dgm:presLayoutVars>
          <dgm:bulletEnabled val="1"/>
        </dgm:presLayoutVars>
      </dgm:prSet>
      <dgm:spPr/>
    </dgm:pt>
  </dgm:ptLst>
  <dgm:cxnLst>
    <dgm:cxn modelId="{CF0DB30F-240C-466A-B08B-797CCED6E08F}" srcId="{E16792D3-44C3-4A8C-A5D4-0E8A6DFCE8E5}" destId="{BA7F3EE3-B467-4187-902D-AB558BBAA1C2}" srcOrd="3" destOrd="0" parTransId="{57086A6D-416C-4AD0-B3A8-DB7A15F16C59}" sibTransId="{CF4EAE59-1674-4287-A91E-DEC0F091AD00}"/>
    <dgm:cxn modelId="{84E6F80F-CA6F-482C-A4FA-5A604BDA461A}" type="presOf" srcId="{B9206758-8509-465C-9A2F-D2F5FFA3A4C8}" destId="{FE14262A-6C91-47C8-8D57-648755316A43}" srcOrd="0" destOrd="0" presId="urn:microsoft.com/office/officeart/2005/8/layout/arrow2"/>
    <dgm:cxn modelId="{1CEDBE19-44CA-4ED7-9199-204DDBB60AAA}" srcId="{E16792D3-44C3-4A8C-A5D4-0E8A6DFCE8E5}" destId="{790BF8D0-0B84-4417-96E2-E050F3AA714E}" srcOrd="0" destOrd="0" parTransId="{5C7B03C4-66FD-4DDB-B037-8075E0A155B2}" sibTransId="{EB60AAD3-D67B-4C18-A92B-544A2B954934}"/>
    <dgm:cxn modelId="{F5A9452D-1FDB-45C1-92B3-F7B85EF83220}" srcId="{E16792D3-44C3-4A8C-A5D4-0E8A6DFCE8E5}" destId="{B9206758-8509-465C-9A2F-D2F5FFA3A4C8}" srcOrd="2" destOrd="0" parTransId="{038F6D5B-5AAA-4838-85DA-825B1CBFCF64}" sibTransId="{0529E7B9-45D4-4BB9-B8EA-DDAB8E13C475}"/>
    <dgm:cxn modelId="{36C03E8F-074F-4D53-B062-397CD0E3DF7D}" srcId="{E16792D3-44C3-4A8C-A5D4-0E8A6DFCE8E5}" destId="{B9604F47-52EC-4620-8706-E92CDAA44869}" srcOrd="1" destOrd="0" parTransId="{D2EBFFF2-52D1-422C-BABA-88E428DC9487}" sibTransId="{DB4DD709-81A3-436A-9595-2E0A9081AB73}"/>
    <dgm:cxn modelId="{914EC49D-7912-4361-BBC5-219EC003CA27}" type="presOf" srcId="{BA7F3EE3-B467-4187-902D-AB558BBAA1C2}" destId="{7B8FCF81-A52E-4009-A715-6749240ABFEB}" srcOrd="0" destOrd="0" presId="urn:microsoft.com/office/officeart/2005/8/layout/arrow2"/>
    <dgm:cxn modelId="{D6FC37BF-3012-4BC7-A4EA-1289C73E5F0E}" type="presOf" srcId="{E16792D3-44C3-4A8C-A5D4-0E8A6DFCE8E5}" destId="{970A1271-A557-4703-A9FD-78C6FF286653}" srcOrd="0" destOrd="0" presId="urn:microsoft.com/office/officeart/2005/8/layout/arrow2"/>
    <dgm:cxn modelId="{78FB4FEB-27BE-42F2-9515-466CAD7F3036}" type="presOf" srcId="{790BF8D0-0B84-4417-96E2-E050F3AA714E}" destId="{D768355E-0BCE-45E0-BDE2-5241B17A6CEF}" srcOrd="0" destOrd="0" presId="urn:microsoft.com/office/officeart/2005/8/layout/arrow2"/>
    <dgm:cxn modelId="{701A64F2-FCBF-4A4B-9DF3-4F2345EE66AD}" type="presOf" srcId="{B9604F47-52EC-4620-8706-E92CDAA44869}" destId="{193F5063-D80C-428E-BDEB-0295F2812F4F}" srcOrd="0" destOrd="0" presId="urn:microsoft.com/office/officeart/2005/8/layout/arrow2"/>
    <dgm:cxn modelId="{A28E7A6E-A919-43C2-ADA8-3826CC03A169}" type="presParOf" srcId="{970A1271-A557-4703-A9FD-78C6FF286653}" destId="{0B23666F-8491-4EDC-A2A3-7D80B102C12F}" srcOrd="0" destOrd="0" presId="urn:microsoft.com/office/officeart/2005/8/layout/arrow2"/>
    <dgm:cxn modelId="{BF84F34D-7722-4BCD-A13A-CD2EDA0A6656}" type="presParOf" srcId="{970A1271-A557-4703-A9FD-78C6FF286653}" destId="{D6EE0E0C-1C25-44E6-B540-6AE80493DCAE}" srcOrd="1" destOrd="0" presId="urn:microsoft.com/office/officeart/2005/8/layout/arrow2"/>
    <dgm:cxn modelId="{5AF41CE5-9533-4C70-9C90-BEAFE909A34B}" type="presParOf" srcId="{D6EE0E0C-1C25-44E6-B540-6AE80493DCAE}" destId="{59E3D307-95C1-4122-B418-3E841F5CEE31}" srcOrd="0" destOrd="0" presId="urn:microsoft.com/office/officeart/2005/8/layout/arrow2"/>
    <dgm:cxn modelId="{61A48335-6743-4AB9-A1AF-FE3CCFF32DCF}" type="presParOf" srcId="{D6EE0E0C-1C25-44E6-B540-6AE80493DCAE}" destId="{D768355E-0BCE-45E0-BDE2-5241B17A6CEF}" srcOrd="1" destOrd="0" presId="urn:microsoft.com/office/officeart/2005/8/layout/arrow2"/>
    <dgm:cxn modelId="{B3E8F387-88A2-4025-9A1A-0E30F73FB4E4}" type="presParOf" srcId="{D6EE0E0C-1C25-44E6-B540-6AE80493DCAE}" destId="{4F27D292-AEB6-4E7B-992F-9408E58C2D11}" srcOrd="2" destOrd="0" presId="urn:microsoft.com/office/officeart/2005/8/layout/arrow2"/>
    <dgm:cxn modelId="{AF38A088-9B9F-4BEA-8D7F-4933AF6BD619}" type="presParOf" srcId="{D6EE0E0C-1C25-44E6-B540-6AE80493DCAE}" destId="{193F5063-D80C-428E-BDEB-0295F2812F4F}" srcOrd="3" destOrd="0" presId="urn:microsoft.com/office/officeart/2005/8/layout/arrow2"/>
    <dgm:cxn modelId="{F6DE9D15-B2FC-4CE9-8022-62DCD850E568}" type="presParOf" srcId="{D6EE0E0C-1C25-44E6-B540-6AE80493DCAE}" destId="{1A4055EF-6D2F-4DC2-AFF2-33C20BE8701C}" srcOrd="4" destOrd="0" presId="urn:microsoft.com/office/officeart/2005/8/layout/arrow2"/>
    <dgm:cxn modelId="{72A73A5B-50EC-4C3C-8E79-338131B0B2CE}" type="presParOf" srcId="{D6EE0E0C-1C25-44E6-B540-6AE80493DCAE}" destId="{FE14262A-6C91-47C8-8D57-648755316A43}" srcOrd="5" destOrd="0" presId="urn:microsoft.com/office/officeart/2005/8/layout/arrow2"/>
    <dgm:cxn modelId="{333D809C-75F5-4A71-9B61-2405A1AD1D36}" type="presParOf" srcId="{D6EE0E0C-1C25-44E6-B540-6AE80493DCAE}" destId="{CD0DB873-87CA-4B72-8016-1BFC119A5EFE}" srcOrd="6" destOrd="0" presId="urn:microsoft.com/office/officeart/2005/8/layout/arrow2"/>
    <dgm:cxn modelId="{79723B2D-24AB-4B05-87A3-43EE9662DD1E}" type="presParOf" srcId="{D6EE0E0C-1C25-44E6-B540-6AE80493DCAE}" destId="{7B8FCF81-A52E-4009-A715-6749240ABFEB}"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3666F-8491-4EDC-A2A3-7D80B102C12F}">
      <dsp:nvSpPr>
        <dsp:cNvPr id="0" name=""/>
        <dsp:cNvSpPr/>
      </dsp:nvSpPr>
      <dsp:spPr>
        <a:xfrm>
          <a:off x="185763" y="235310"/>
          <a:ext cx="7262440" cy="4539025"/>
        </a:xfrm>
        <a:prstGeom prst="swooshArrow">
          <a:avLst>
            <a:gd name="adj1" fmla="val 25000"/>
            <a:gd name="adj2" fmla="val 25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59E3D307-95C1-4122-B418-3E841F5CEE31}">
      <dsp:nvSpPr>
        <dsp:cNvPr id="0" name=""/>
        <dsp:cNvSpPr/>
      </dsp:nvSpPr>
      <dsp:spPr>
        <a:xfrm>
          <a:off x="901113" y="3610529"/>
          <a:ext cx="167036" cy="167036"/>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68355E-0BCE-45E0-BDE2-5241B17A6CEF}">
      <dsp:nvSpPr>
        <dsp:cNvPr id="0" name=""/>
        <dsp:cNvSpPr/>
      </dsp:nvSpPr>
      <dsp:spPr>
        <a:xfrm>
          <a:off x="1259868" y="3816422"/>
          <a:ext cx="3582666" cy="108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509" tIns="0" rIns="0" bIns="0" numCol="1" spcCol="1270" anchor="t" anchorCtr="0">
          <a:noAutofit/>
        </a:bodyPr>
        <a:lstStyle/>
        <a:p>
          <a:pPr marL="0" lvl="0" indent="0" algn="l" defTabSz="889000">
            <a:lnSpc>
              <a:spcPct val="90000"/>
            </a:lnSpc>
            <a:spcBef>
              <a:spcPct val="0"/>
            </a:spcBef>
            <a:spcAft>
              <a:spcPct val="35000"/>
            </a:spcAft>
            <a:buNone/>
          </a:pPr>
          <a:r>
            <a:rPr lang="en-GB" sz="2000" kern="1200" dirty="0"/>
            <a:t>Banking regulations causing short-term liquidity pressures</a:t>
          </a:r>
        </a:p>
      </dsp:txBody>
      <dsp:txXfrm>
        <a:off x="1259868" y="3816422"/>
        <a:ext cx="3582666" cy="1080287"/>
      </dsp:txXfrm>
    </dsp:sp>
    <dsp:sp modelId="{4F27D292-AEB6-4E7B-992F-9408E58C2D11}">
      <dsp:nvSpPr>
        <dsp:cNvPr id="0" name=""/>
        <dsp:cNvSpPr/>
      </dsp:nvSpPr>
      <dsp:spPr>
        <a:xfrm>
          <a:off x="2081260" y="2554752"/>
          <a:ext cx="290497" cy="290497"/>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3F5063-D80C-428E-BDEB-0295F2812F4F}">
      <dsp:nvSpPr>
        <dsp:cNvPr id="0" name=""/>
        <dsp:cNvSpPr/>
      </dsp:nvSpPr>
      <dsp:spPr>
        <a:xfrm>
          <a:off x="2418009" y="2952323"/>
          <a:ext cx="2316630" cy="309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929" tIns="0" rIns="0" bIns="0" numCol="1" spcCol="1270" anchor="t" anchorCtr="0">
          <a:noAutofit/>
        </a:bodyPr>
        <a:lstStyle/>
        <a:p>
          <a:pPr marL="0" lvl="0" indent="0" algn="l" defTabSz="889000">
            <a:lnSpc>
              <a:spcPct val="90000"/>
            </a:lnSpc>
            <a:spcBef>
              <a:spcPct val="0"/>
            </a:spcBef>
            <a:spcAft>
              <a:spcPct val="35000"/>
            </a:spcAft>
            <a:buNone/>
          </a:pPr>
          <a:r>
            <a:rPr lang="en-GB" sz="2000" kern="1200" dirty="0"/>
            <a:t>Higher levels of cash holdings</a:t>
          </a:r>
        </a:p>
      </dsp:txBody>
      <dsp:txXfrm>
        <a:off x="2418009" y="2952323"/>
        <a:ext cx="2316630" cy="309034"/>
      </dsp:txXfrm>
    </dsp:sp>
    <dsp:sp modelId="{1A4055EF-6D2F-4DC2-AFF2-33C20BE8701C}">
      <dsp:nvSpPr>
        <dsp:cNvPr id="0" name=""/>
        <dsp:cNvSpPr/>
      </dsp:nvSpPr>
      <dsp:spPr>
        <a:xfrm>
          <a:off x="3588216" y="1776763"/>
          <a:ext cx="384909" cy="384909"/>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14262A-6C91-47C8-8D57-648755316A43}">
      <dsp:nvSpPr>
        <dsp:cNvPr id="0" name=""/>
        <dsp:cNvSpPr/>
      </dsp:nvSpPr>
      <dsp:spPr>
        <a:xfrm>
          <a:off x="1134128" y="1296144"/>
          <a:ext cx="3207555" cy="6448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955" tIns="0" rIns="0" bIns="0" numCol="1" spcCol="1270" anchor="ctr" anchorCtr="0">
          <a:noAutofit/>
        </a:bodyPr>
        <a:lstStyle/>
        <a:p>
          <a:pPr marL="0" lvl="0" indent="0" algn="l" defTabSz="889000">
            <a:lnSpc>
              <a:spcPct val="90000"/>
            </a:lnSpc>
            <a:spcBef>
              <a:spcPct val="0"/>
            </a:spcBef>
            <a:spcAft>
              <a:spcPct val="35000"/>
            </a:spcAft>
            <a:buNone/>
          </a:pPr>
          <a:r>
            <a:rPr lang="en-GB" sz="2000" kern="1200" dirty="0"/>
            <a:t>Low or negative rate environment</a:t>
          </a:r>
        </a:p>
      </dsp:txBody>
      <dsp:txXfrm>
        <a:off x="1134128" y="1296144"/>
        <a:ext cx="3207555" cy="644868"/>
      </dsp:txXfrm>
    </dsp:sp>
    <dsp:sp modelId="{CD0DB873-87CA-4B72-8016-1BFC119A5EFE}">
      <dsp:nvSpPr>
        <dsp:cNvPr id="0" name=""/>
        <dsp:cNvSpPr/>
      </dsp:nvSpPr>
      <dsp:spPr>
        <a:xfrm>
          <a:off x="5229527" y="1262037"/>
          <a:ext cx="515633" cy="515633"/>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FCF81-A52E-4009-A715-6749240ABFEB}">
      <dsp:nvSpPr>
        <dsp:cNvPr id="0" name=""/>
        <dsp:cNvSpPr/>
      </dsp:nvSpPr>
      <dsp:spPr>
        <a:xfrm>
          <a:off x="3798427" y="432044"/>
          <a:ext cx="1957161" cy="325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3223" tIns="0" rIns="0" bIns="0" numCol="1" spcCol="1270" anchor="t" anchorCtr="0">
          <a:noAutofit/>
        </a:bodyPr>
        <a:lstStyle/>
        <a:p>
          <a:pPr marL="0" lvl="0" indent="0" algn="l" defTabSz="889000">
            <a:lnSpc>
              <a:spcPct val="90000"/>
            </a:lnSpc>
            <a:spcBef>
              <a:spcPct val="0"/>
            </a:spcBef>
            <a:spcAft>
              <a:spcPct val="35000"/>
            </a:spcAft>
            <a:buNone/>
          </a:pPr>
          <a:r>
            <a:rPr lang="en-GB" sz="2000" kern="1200" dirty="0"/>
            <a:t>Risk diversification</a:t>
          </a:r>
        </a:p>
      </dsp:txBody>
      <dsp:txXfrm>
        <a:off x="3798427" y="432044"/>
        <a:ext cx="1957161" cy="325448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114" name="Rectangle 2"/>
          <p:cNvSpPr>
            <a:spLocks noGrp="1" noChangeArrowheads="1"/>
          </p:cNvSpPr>
          <p:nvPr>
            <p:ph type="hdr" sz="quarter"/>
          </p:nvPr>
        </p:nvSpPr>
        <p:spPr bwMode="auto">
          <a:xfrm>
            <a:off x="1" y="5"/>
            <a:ext cx="2962276" cy="489949"/>
          </a:xfrm>
          <a:prstGeom prst="rect">
            <a:avLst/>
          </a:prstGeom>
          <a:noFill/>
          <a:ln>
            <a:noFill/>
          </a:ln>
          <a:effectLst/>
        </p:spPr>
        <p:txBody>
          <a:bodyPr vert="horz" wrap="none" lIns="0" tIns="0" rIns="0" bIns="0" numCol="1" anchor="ctr" anchorCtr="0" compatLnSpc="1">
            <a:prstTxWarp prst="textNoShape">
              <a:avLst/>
            </a:prstTxWarp>
          </a:bodyPr>
          <a:lstStyle>
            <a:lvl1pPr algn="l" defTabSz="888562" eaLnBrk="0" hangingPunct="0">
              <a:lnSpc>
                <a:spcPct val="100000"/>
              </a:lnSpc>
              <a:spcBef>
                <a:spcPct val="50000"/>
              </a:spcBef>
              <a:buClrTx/>
              <a:defRPr sz="1200">
                <a:solidFill>
                  <a:schemeClr val="tx1"/>
                </a:solidFill>
                <a:latin typeface="Meta" charset="0"/>
                <a:cs typeface="+mn-cs"/>
              </a:defRPr>
            </a:lvl1pPr>
          </a:lstStyle>
          <a:p>
            <a:pPr>
              <a:defRPr/>
            </a:pPr>
            <a:endParaRPr lang="en-GB"/>
          </a:p>
        </p:txBody>
      </p:sp>
      <p:sp>
        <p:nvSpPr>
          <p:cNvPr id="218115" name="Rectangle 3"/>
          <p:cNvSpPr>
            <a:spLocks noGrp="1" noChangeArrowheads="1"/>
          </p:cNvSpPr>
          <p:nvPr>
            <p:ph type="dt" sz="quarter" idx="1"/>
          </p:nvPr>
        </p:nvSpPr>
        <p:spPr bwMode="auto">
          <a:xfrm>
            <a:off x="3852864" y="5"/>
            <a:ext cx="2963862" cy="489949"/>
          </a:xfrm>
          <a:prstGeom prst="rect">
            <a:avLst/>
          </a:prstGeom>
          <a:noFill/>
          <a:ln>
            <a:noFill/>
          </a:ln>
          <a:effectLst/>
        </p:spPr>
        <p:txBody>
          <a:bodyPr vert="horz" wrap="none" lIns="0" tIns="0" rIns="0" bIns="0" numCol="1" anchor="ctr" anchorCtr="0" compatLnSpc="1">
            <a:prstTxWarp prst="textNoShape">
              <a:avLst/>
            </a:prstTxWarp>
          </a:bodyPr>
          <a:lstStyle>
            <a:lvl1pPr algn="r" defTabSz="888562" eaLnBrk="0" hangingPunct="0">
              <a:lnSpc>
                <a:spcPct val="100000"/>
              </a:lnSpc>
              <a:spcBef>
                <a:spcPct val="50000"/>
              </a:spcBef>
              <a:buClrTx/>
              <a:defRPr sz="1200">
                <a:solidFill>
                  <a:schemeClr val="tx1"/>
                </a:solidFill>
                <a:latin typeface="Meta" charset="0"/>
                <a:cs typeface="+mn-cs"/>
              </a:defRPr>
            </a:lvl1pPr>
          </a:lstStyle>
          <a:p>
            <a:pPr>
              <a:defRPr/>
            </a:pPr>
            <a:endParaRPr lang="en-GB"/>
          </a:p>
        </p:txBody>
      </p:sp>
      <p:sp>
        <p:nvSpPr>
          <p:cNvPr id="218116" name="Rectangle 4"/>
          <p:cNvSpPr>
            <a:spLocks noGrp="1" noChangeArrowheads="1"/>
          </p:cNvSpPr>
          <p:nvPr>
            <p:ph type="ftr" sz="quarter" idx="2"/>
          </p:nvPr>
        </p:nvSpPr>
        <p:spPr bwMode="auto">
          <a:xfrm>
            <a:off x="1" y="9452652"/>
            <a:ext cx="2962276" cy="489947"/>
          </a:xfrm>
          <a:prstGeom prst="rect">
            <a:avLst/>
          </a:prstGeom>
          <a:noFill/>
          <a:ln>
            <a:noFill/>
          </a:ln>
          <a:effectLst/>
        </p:spPr>
        <p:txBody>
          <a:bodyPr vert="horz" wrap="none" lIns="0" tIns="0" rIns="0" bIns="0" numCol="1" anchor="b" anchorCtr="0" compatLnSpc="1">
            <a:prstTxWarp prst="textNoShape">
              <a:avLst/>
            </a:prstTxWarp>
          </a:bodyPr>
          <a:lstStyle>
            <a:lvl1pPr algn="l" defTabSz="888562" eaLnBrk="0" hangingPunct="0">
              <a:lnSpc>
                <a:spcPct val="100000"/>
              </a:lnSpc>
              <a:spcBef>
                <a:spcPct val="50000"/>
              </a:spcBef>
              <a:buClrTx/>
              <a:defRPr sz="1200">
                <a:solidFill>
                  <a:schemeClr val="tx1"/>
                </a:solidFill>
                <a:latin typeface="Meta" charset="0"/>
                <a:cs typeface="+mn-cs"/>
              </a:defRPr>
            </a:lvl1pPr>
          </a:lstStyle>
          <a:p>
            <a:pPr>
              <a:defRPr/>
            </a:pPr>
            <a:endParaRPr lang="en-GB"/>
          </a:p>
        </p:txBody>
      </p:sp>
      <p:sp>
        <p:nvSpPr>
          <p:cNvPr id="218117" name="Rectangle 5"/>
          <p:cNvSpPr>
            <a:spLocks noGrp="1" noChangeArrowheads="1"/>
          </p:cNvSpPr>
          <p:nvPr>
            <p:ph type="sldNum" sz="quarter" idx="3"/>
          </p:nvPr>
        </p:nvSpPr>
        <p:spPr bwMode="auto">
          <a:xfrm>
            <a:off x="3852864" y="9452652"/>
            <a:ext cx="2963862" cy="489947"/>
          </a:xfrm>
          <a:prstGeom prst="rect">
            <a:avLst/>
          </a:prstGeom>
          <a:noFill/>
          <a:ln>
            <a:noFill/>
          </a:ln>
          <a:effectLst/>
        </p:spPr>
        <p:txBody>
          <a:bodyPr vert="horz" wrap="none" lIns="0" tIns="0" rIns="0" bIns="0" numCol="1" anchor="b" anchorCtr="0" compatLnSpc="1">
            <a:prstTxWarp prst="textNoShape">
              <a:avLst/>
            </a:prstTxWarp>
          </a:bodyPr>
          <a:lstStyle>
            <a:lvl1pPr algn="r" defTabSz="888562" eaLnBrk="0" hangingPunct="0">
              <a:lnSpc>
                <a:spcPct val="100000"/>
              </a:lnSpc>
              <a:spcBef>
                <a:spcPct val="50000"/>
              </a:spcBef>
              <a:buClrTx/>
              <a:defRPr sz="1200">
                <a:solidFill>
                  <a:schemeClr val="tx1"/>
                </a:solidFill>
                <a:latin typeface="Meta" charset="0"/>
                <a:cs typeface="+mn-cs"/>
              </a:defRPr>
            </a:lvl1pPr>
          </a:lstStyle>
          <a:p>
            <a:pPr>
              <a:defRPr/>
            </a:pPr>
            <a:fld id="{8C06ED1A-DF06-4F19-99FF-545716675C7E}" type="slidenum">
              <a:rPr lang="en-GB"/>
              <a:pPr>
                <a:defRPr/>
              </a:pPr>
              <a:t>‹#›</a:t>
            </a:fld>
            <a:endParaRPr lang="en-GB"/>
          </a:p>
        </p:txBody>
      </p:sp>
    </p:spTree>
    <p:extLst>
      <p:ext uri="{BB962C8B-B14F-4D97-AF65-F5344CB8AC3E}">
        <p14:creationId xmlns:p14="http://schemas.microsoft.com/office/powerpoint/2010/main" val="1824049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2"/>
            <a:ext cx="2944813" cy="496333"/>
          </a:xfrm>
          <a:prstGeom prst="rect">
            <a:avLst/>
          </a:prstGeom>
          <a:noFill/>
          <a:ln>
            <a:noFill/>
          </a:ln>
          <a:effectLst/>
        </p:spPr>
        <p:txBody>
          <a:bodyPr vert="horz" wrap="square" lIns="0" tIns="0" rIns="0" bIns="0" numCol="1" anchor="t" anchorCtr="0" compatLnSpc="1">
            <a:prstTxWarp prst="textNoShape">
              <a:avLst/>
            </a:prstTxWarp>
          </a:bodyPr>
          <a:lstStyle>
            <a:lvl1pPr algn="l" defTabSz="902868" eaLnBrk="0" hangingPunct="0">
              <a:lnSpc>
                <a:spcPct val="100000"/>
              </a:lnSpc>
              <a:spcBef>
                <a:spcPct val="0"/>
              </a:spcBef>
              <a:buClrTx/>
              <a:defRPr sz="1300">
                <a:solidFill>
                  <a:schemeClr val="tx1"/>
                </a:solidFill>
                <a:latin typeface="Meta" charset="0"/>
                <a:cs typeface="+mn-cs"/>
              </a:defRPr>
            </a:lvl1pPr>
          </a:lstStyle>
          <a:p>
            <a:pPr>
              <a:defRPr/>
            </a:pPr>
            <a:endParaRPr lang="en-GB"/>
          </a:p>
        </p:txBody>
      </p:sp>
      <p:sp>
        <p:nvSpPr>
          <p:cNvPr id="13315" name="Rectangle 3"/>
          <p:cNvSpPr>
            <a:spLocks noGrp="1" noChangeArrowheads="1"/>
          </p:cNvSpPr>
          <p:nvPr>
            <p:ph type="dt" idx="1"/>
          </p:nvPr>
        </p:nvSpPr>
        <p:spPr bwMode="auto">
          <a:xfrm>
            <a:off x="3852865" y="2"/>
            <a:ext cx="2944812" cy="496333"/>
          </a:xfrm>
          <a:prstGeom prst="rect">
            <a:avLst/>
          </a:prstGeom>
          <a:noFill/>
          <a:ln>
            <a:noFill/>
          </a:ln>
          <a:effectLst/>
        </p:spPr>
        <p:txBody>
          <a:bodyPr vert="horz" wrap="square" lIns="0" tIns="0" rIns="0" bIns="0" numCol="1" anchor="t" anchorCtr="0" compatLnSpc="1">
            <a:prstTxWarp prst="textNoShape">
              <a:avLst/>
            </a:prstTxWarp>
          </a:bodyPr>
          <a:lstStyle>
            <a:lvl1pPr algn="r" defTabSz="902868" eaLnBrk="0" hangingPunct="0">
              <a:lnSpc>
                <a:spcPct val="100000"/>
              </a:lnSpc>
              <a:spcBef>
                <a:spcPct val="0"/>
              </a:spcBef>
              <a:buClrTx/>
              <a:defRPr sz="1300">
                <a:solidFill>
                  <a:schemeClr val="tx1"/>
                </a:solidFill>
                <a:latin typeface="Meta" charset="0"/>
                <a:cs typeface="+mn-cs"/>
              </a:defRPr>
            </a:lvl1pPr>
          </a:lstStyle>
          <a:p>
            <a:pPr>
              <a:defRPr/>
            </a:pPr>
            <a:endParaRPr lang="en-GB"/>
          </a:p>
        </p:txBody>
      </p:sp>
      <p:sp>
        <p:nvSpPr>
          <p:cNvPr id="15364" name="Rectangle 4"/>
          <p:cNvSpPr>
            <a:spLocks noGrp="1" noRot="1" noChangeAspect="1" noChangeArrowheads="1" noTextEdit="1"/>
          </p:cNvSpPr>
          <p:nvPr>
            <p:ph type="sldImg" idx="2"/>
          </p:nvPr>
        </p:nvSpPr>
        <p:spPr bwMode="auto">
          <a:xfrm>
            <a:off x="714375" y="747713"/>
            <a:ext cx="5372100" cy="3719512"/>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06464" y="4717547"/>
            <a:ext cx="4984750" cy="4462201"/>
          </a:xfrm>
          <a:prstGeom prst="rect">
            <a:avLst/>
          </a:prstGeom>
          <a:noFill/>
          <a:ln>
            <a:noFill/>
          </a:ln>
          <a:effectLst/>
        </p:spPr>
        <p:txBody>
          <a:bodyPr vert="horz" wrap="square" lIns="0" tIns="0" rIns="0" bIns="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p:cNvSpPr>
            <a:spLocks noGrp="1" noChangeArrowheads="1"/>
          </p:cNvSpPr>
          <p:nvPr>
            <p:ph type="ftr" sz="quarter" idx="4"/>
          </p:nvPr>
        </p:nvSpPr>
        <p:spPr bwMode="auto">
          <a:xfrm>
            <a:off x="0" y="9430307"/>
            <a:ext cx="2944813" cy="496333"/>
          </a:xfrm>
          <a:prstGeom prst="rect">
            <a:avLst/>
          </a:prstGeom>
          <a:noFill/>
          <a:ln>
            <a:noFill/>
          </a:ln>
          <a:effectLst/>
        </p:spPr>
        <p:txBody>
          <a:bodyPr vert="horz" wrap="square" lIns="0" tIns="0" rIns="0" bIns="0" numCol="1" anchor="b" anchorCtr="0" compatLnSpc="1">
            <a:prstTxWarp prst="textNoShape">
              <a:avLst/>
            </a:prstTxWarp>
          </a:bodyPr>
          <a:lstStyle>
            <a:lvl1pPr algn="l" defTabSz="902868" eaLnBrk="0" hangingPunct="0">
              <a:lnSpc>
                <a:spcPct val="100000"/>
              </a:lnSpc>
              <a:spcBef>
                <a:spcPct val="0"/>
              </a:spcBef>
              <a:buClrTx/>
              <a:defRPr sz="1300">
                <a:solidFill>
                  <a:schemeClr val="tx1"/>
                </a:solidFill>
                <a:latin typeface="Meta" charset="0"/>
                <a:cs typeface="+mn-cs"/>
              </a:defRPr>
            </a:lvl1pPr>
          </a:lstStyle>
          <a:p>
            <a:pPr>
              <a:defRPr/>
            </a:pPr>
            <a:endParaRPr lang="en-GB"/>
          </a:p>
        </p:txBody>
      </p:sp>
      <p:sp>
        <p:nvSpPr>
          <p:cNvPr id="13319" name="Rectangle 7"/>
          <p:cNvSpPr>
            <a:spLocks noGrp="1" noChangeArrowheads="1"/>
          </p:cNvSpPr>
          <p:nvPr>
            <p:ph type="sldNum" sz="quarter" idx="5"/>
          </p:nvPr>
        </p:nvSpPr>
        <p:spPr bwMode="auto">
          <a:xfrm>
            <a:off x="3852865" y="9430307"/>
            <a:ext cx="2944812" cy="496333"/>
          </a:xfrm>
          <a:prstGeom prst="rect">
            <a:avLst/>
          </a:prstGeom>
          <a:noFill/>
          <a:ln>
            <a:noFill/>
          </a:ln>
          <a:effectLst/>
        </p:spPr>
        <p:txBody>
          <a:bodyPr vert="horz" wrap="square" lIns="0" tIns="0" rIns="0" bIns="0" numCol="1" anchor="b" anchorCtr="0" compatLnSpc="1">
            <a:prstTxWarp prst="textNoShape">
              <a:avLst/>
            </a:prstTxWarp>
          </a:bodyPr>
          <a:lstStyle>
            <a:lvl1pPr algn="r" defTabSz="902868" eaLnBrk="0" hangingPunct="0">
              <a:lnSpc>
                <a:spcPct val="100000"/>
              </a:lnSpc>
              <a:spcBef>
                <a:spcPct val="0"/>
              </a:spcBef>
              <a:buClrTx/>
              <a:defRPr sz="1300">
                <a:solidFill>
                  <a:schemeClr val="tx1"/>
                </a:solidFill>
                <a:latin typeface="Meta" charset="0"/>
                <a:cs typeface="+mn-cs"/>
              </a:defRPr>
            </a:lvl1pPr>
          </a:lstStyle>
          <a:p>
            <a:pPr>
              <a:defRPr/>
            </a:pPr>
            <a:fld id="{9BD1CC12-C469-45F4-9959-00C46C076AD1}" type="slidenum">
              <a:rPr lang="en-GB"/>
              <a:pPr>
                <a:defRPr/>
              </a:pPr>
              <a:t>‹#›</a:t>
            </a:fld>
            <a:endParaRPr lang="en-GB"/>
          </a:p>
        </p:txBody>
      </p:sp>
    </p:spTree>
    <p:extLst>
      <p:ext uri="{BB962C8B-B14F-4D97-AF65-F5344CB8AC3E}">
        <p14:creationId xmlns:p14="http://schemas.microsoft.com/office/powerpoint/2010/main" val="2284906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eta" charset="0"/>
        <a:ea typeface="+mn-ea"/>
        <a:cs typeface="+mn-cs"/>
      </a:defRPr>
    </a:lvl1pPr>
    <a:lvl2pPr marL="457200" algn="l" rtl="0" eaLnBrk="0" fontAlgn="base" hangingPunct="0">
      <a:spcBef>
        <a:spcPct val="30000"/>
      </a:spcBef>
      <a:spcAft>
        <a:spcPct val="0"/>
      </a:spcAft>
      <a:defRPr sz="1200" kern="1200">
        <a:solidFill>
          <a:schemeClr val="tx1"/>
        </a:solidFill>
        <a:latin typeface="Meta" charset="0"/>
        <a:ea typeface="+mn-ea"/>
        <a:cs typeface="+mn-cs"/>
      </a:defRPr>
    </a:lvl2pPr>
    <a:lvl3pPr marL="914400" algn="l" rtl="0" eaLnBrk="0" fontAlgn="base" hangingPunct="0">
      <a:spcBef>
        <a:spcPct val="30000"/>
      </a:spcBef>
      <a:spcAft>
        <a:spcPct val="0"/>
      </a:spcAft>
      <a:defRPr sz="1200" kern="1200">
        <a:solidFill>
          <a:schemeClr val="tx1"/>
        </a:solidFill>
        <a:latin typeface="Meta" charset="0"/>
        <a:ea typeface="+mn-ea"/>
        <a:cs typeface="+mn-cs"/>
      </a:defRPr>
    </a:lvl3pPr>
    <a:lvl4pPr marL="1371600" algn="l" rtl="0" eaLnBrk="0" fontAlgn="base" hangingPunct="0">
      <a:spcBef>
        <a:spcPct val="30000"/>
      </a:spcBef>
      <a:spcAft>
        <a:spcPct val="0"/>
      </a:spcAft>
      <a:defRPr sz="1200" kern="1200">
        <a:solidFill>
          <a:schemeClr val="tx1"/>
        </a:solidFill>
        <a:latin typeface="Meta" charset="0"/>
        <a:ea typeface="+mn-ea"/>
        <a:cs typeface="+mn-cs"/>
      </a:defRPr>
    </a:lvl4pPr>
    <a:lvl5pPr marL="1828800" algn="l" rtl="0" eaLnBrk="0" fontAlgn="base" hangingPunct="0">
      <a:spcBef>
        <a:spcPct val="30000"/>
      </a:spcBef>
      <a:spcAft>
        <a:spcPct val="0"/>
      </a:spcAft>
      <a:defRPr sz="1200" kern="1200">
        <a:solidFill>
          <a:schemeClr val="tx1"/>
        </a:solidFill>
        <a:latin typeface="Met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miter lim="800000"/>
            <a:headEnd/>
            <a:tailEnd/>
          </a:ln>
        </p:spPr>
        <p:txBody>
          <a:bodyPr/>
          <a:lstStyle/>
          <a:p>
            <a:fld id="{DC7462A9-6F05-4CC7-848D-1894C944D4D5}" type="slidenum">
              <a:rPr lang="en-GB" smtClean="0">
                <a:latin typeface="Meta"/>
                <a:cs typeface="Arial" charset="0"/>
              </a:rPr>
              <a:pPr/>
              <a:t>0</a:t>
            </a:fld>
            <a:endParaRPr lang="en-GB">
              <a:latin typeface="Meta"/>
              <a:cs typeface="Arial" charset="0"/>
            </a:endParaRPr>
          </a:p>
        </p:txBody>
      </p:sp>
      <p:sp>
        <p:nvSpPr>
          <p:cNvPr id="18434" name="Rectangle 2"/>
          <p:cNvSpPr>
            <a:spLocks noGrp="1" noRot="1" noChangeAspect="1" noChangeArrowheads="1" noTextEdit="1"/>
          </p:cNvSpPr>
          <p:nvPr>
            <p:ph type="sldImg"/>
          </p:nvPr>
        </p:nvSpPr>
        <p:spPr>
          <a:xfrm>
            <a:off x="757238" y="747713"/>
            <a:ext cx="5372100" cy="3719512"/>
          </a:xfrm>
          <a:ln/>
        </p:spPr>
      </p:sp>
      <p:sp>
        <p:nvSpPr>
          <p:cNvPr id="2" name="Notes Placeholder 1"/>
          <p:cNvSpPr>
            <a:spLocks noGrp="1"/>
          </p:cNvSpPr>
          <p:nvPr>
            <p:ph type="body" idx="1"/>
          </p:nvPr>
        </p:nvSpPr>
        <p:spPr/>
        <p:txBody>
          <a:bodyPr/>
          <a:lstStyle/>
          <a:p>
            <a:endParaRPr lang="en-GB" baseline="0" dirty="0"/>
          </a:p>
        </p:txBody>
      </p:sp>
    </p:spTree>
    <p:extLst>
      <p:ext uri="{BB962C8B-B14F-4D97-AF65-F5344CB8AC3E}">
        <p14:creationId xmlns:p14="http://schemas.microsoft.com/office/powerpoint/2010/main" val="3004283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Expectations for the future path of interest rates in each of the major currencies have become less positive over the last year.</a:t>
            </a:r>
          </a:p>
          <a:p>
            <a:r>
              <a:rPr lang="en-GB" dirty="0"/>
              <a:t>In the August Inflation Report The Bank of England presented a picture which showed that the market expects rates to go lower than they are now in each currency, before they go higher again.</a:t>
            </a:r>
          </a:p>
          <a:p>
            <a:r>
              <a:rPr lang="en-GB" dirty="0"/>
              <a:t>The increase in rates may not arrive before 2022.</a:t>
            </a:r>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a:t>
            </a:fld>
            <a:endParaRPr lang="en-GB"/>
          </a:p>
        </p:txBody>
      </p:sp>
    </p:spTree>
    <p:extLst>
      <p:ext uri="{BB962C8B-B14F-4D97-AF65-F5344CB8AC3E}">
        <p14:creationId xmlns:p14="http://schemas.microsoft.com/office/powerpoint/2010/main" val="2257132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3</a:t>
            </a:fld>
            <a:endParaRPr lang="en-GB"/>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7318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4</a:t>
            </a:fld>
            <a:endParaRPr lang="en-GB"/>
          </a:p>
        </p:txBody>
      </p:sp>
    </p:spTree>
    <p:extLst>
      <p:ext uri="{BB962C8B-B14F-4D97-AF65-F5344CB8AC3E}">
        <p14:creationId xmlns:p14="http://schemas.microsoft.com/office/powerpoint/2010/main" val="126009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5</a:t>
            </a:fld>
            <a:endParaRPr lang="en-GB"/>
          </a:p>
        </p:txBody>
      </p:sp>
    </p:spTree>
    <p:extLst>
      <p:ext uri="{BB962C8B-B14F-4D97-AF65-F5344CB8AC3E}">
        <p14:creationId xmlns:p14="http://schemas.microsoft.com/office/powerpoint/2010/main" val="1691220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6</a:t>
            </a:fld>
            <a:endParaRPr lang="en-GB"/>
          </a:p>
        </p:txBody>
      </p:sp>
    </p:spTree>
    <p:extLst>
      <p:ext uri="{BB962C8B-B14F-4D97-AF65-F5344CB8AC3E}">
        <p14:creationId xmlns:p14="http://schemas.microsoft.com/office/powerpoint/2010/main" val="1857273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7</a:t>
            </a:fld>
            <a:endParaRPr lang="en-GB"/>
          </a:p>
        </p:txBody>
      </p:sp>
    </p:spTree>
    <p:extLst>
      <p:ext uri="{BB962C8B-B14F-4D97-AF65-F5344CB8AC3E}">
        <p14:creationId xmlns:p14="http://schemas.microsoft.com/office/powerpoint/2010/main" val="1529864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8</a:t>
            </a:fld>
            <a:endParaRPr lang="en-GB"/>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03611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9</a:t>
            </a:fld>
            <a:endParaRPr lang="en-GB"/>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69937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10</a:t>
            </a:fld>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endParaRPr lang="en-GB" dirty="0"/>
          </a:p>
        </p:txBody>
      </p:sp>
    </p:spTree>
    <p:extLst>
      <p:ext uri="{BB962C8B-B14F-4D97-AF65-F5344CB8AC3E}">
        <p14:creationId xmlns:p14="http://schemas.microsoft.com/office/powerpoint/2010/main" val="423327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11</a:t>
            </a:fld>
            <a:endParaRPr lang="en-GB"/>
          </a:p>
        </p:txBody>
      </p:sp>
      <p:sp>
        <p:nvSpPr>
          <p:cNvPr id="3" name="Notes Placeholder 2"/>
          <p:cNvSpPr>
            <a:spLocks noGrp="1"/>
          </p:cNvSpPr>
          <p:nvPr>
            <p:ph type="body" idx="1"/>
          </p:nvPr>
        </p:nvSpPr>
        <p:spPr/>
        <p:txBody>
          <a:bodyPr/>
          <a:lstStyle/>
          <a:p>
            <a:pPr>
              <a:lnSpc>
                <a:spcPct val="150000"/>
              </a:lnSpc>
            </a:pPr>
            <a:endParaRPr lang="en-GB" dirty="0"/>
          </a:p>
        </p:txBody>
      </p:sp>
    </p:spTree>
    <p:extLst>
      <p:ext uri="{BB962C8B-B14F-4D97-AF65-F5344CB8AC3E}">
        <p14:creationId xmlns:p14="http://schemas.microsoft.com/office/powerpoint/2010/main" val="576970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12</a:t>
            </a:fld>
            <a:endParaRPr lang="en-GB"/>
          </a:p>
        </p:txBody>
      </p:sp>
    </p:spTree>
    <p:extLst>
      <p:ext uri="{BB962C8B-B14F-4D97-AF65-F5344CB8AC3E}">
        <p14:creationId xmlns:p14="http://schemas.microsoft.com/office/powerpoint/2010/main" val="928159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13</a:t>
            </a:fld>
            <a:endParaRPr lang="en-GB"/>
          </a:p>
        </p:txBody>
      </p:sp>
    </p:spTree>
    <p:extLst>
      <p:ext uri="{BB962C8B-B14F-4D97-AF65-F5344CB8AC3E}">
        <p14:creationId xmlns:p14="http://schemas.microsoft.com/office/powerpoint/2010/main" val="2780619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14</a:t>
            </a:fld>
            <a:endParaRPr lang="en-GB"/>
          </a:p>
        </p:txBody>
      </p:sp>
    </p:spTree>
    <p:extLst>
      <p:ext uri="{BB962C8B-B14F-4D97-AF65-F5344CB8AC3E}">
        <p14:creationId xmlns:p14="http://schemas.microsoft.com/office/powerpoint/2010/main" val="1718896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2788" y="747713"/>
            <a:ext cx="5372100" cy="37195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15</a:t>
            </a:fld>
            <a:endParaRPr lang="en-GB"/>
          </a:p>
        </p:txBody>
      </p:sp>
    </p:spTree>
    <p:extLst>
      <p:ext uri="{BB962C8B-B14F-4D97-AF65-F5344CB8AC3E}">
        <p14:creationId xmlns:p14="http://schemas.microsoft.com/office/powerpoint/2010/main" val="450025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16</a:t>
            </a:fld>
            <a:endParaRPr lang="en-GB"/>
          </a:p>
        </p:txBody>
      </p:sp>
    </p:spTree>
    <p:extLst>
      <p:ext uri="{BB962C8B-B14F-4D97-AF65-F5344CB8AC3E}">
        <p14:creationId xmlns:p14="http://schemas.microsoft.com/office/powerpoint/2010/main" val="3442843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17</a:t>
            </a:fld>
            <a:endParaRPr lang="en-GB"/>
          </a:p>
        </p:txBody>
      </p:sp>
    </p:spTree>
    <p:extLst>
      <p:ext uri="{BB962C8B-B14F-4D97-AF65-F5344CB8AC3E}">
        <p14:creationId xmlns:p14="http://schemas.microsoft.com/office/powerpoint/2010/main" val="3341144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18</a:t>
            </a:fld>
            <a:endParaRPr lang="en-GB"/>
          </a:p>
        </p:txBody>
      </p:sp>
    </p:spTree>
    <p:extLst>
      <p:ext uri="{BB962C8B-B14F-4D97-AF65-F5344CB8AC3E}">
        <p14:creationId xmlns:p14="http://schemas.microsoft.com/office/powerpoint/2010/main" val="4210082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19</a:t>
            </a:fld>
            <a:endParaRPr lang="en-GB"/>
          </a:p>
        </p:txBody>
      </p:sp>
    </p:spTree>
    <p:extLst>
      <p:ext uri="{BB962C8B-B14F-4D97-AF65-F5344CB8AC3E}">
        <p14:creationId xmlns:p14="http://schemas.microsoft.com/office/powerpoint/2010/main" val="3850314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20</a:t>
            </a:fld>
            <a:endParaRPr lang="en-GB"/>
          </a:p>
        </p:txBody>
      </p:sp>
    </p:spTree>
    <p:extLst>
      <p:ext uri="{BB962C8B-B14F-4D97-AF65-F5344CB8AC3E}">
        <p14:creationId xmlns:p14="http://schemas.microsoft.com/office/powerpoint/2010/main" val="3867705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21</a:t>
            </a:fld>
            <a:endParaRPr lang="en-GB"/>
          </a:p>
        </p:txBody>
      </p:sp>
    </p:spTree>
    <p:extLst>
      <p:ext uri="{BB962C8B-B14F-4D97-AF65-F5344CB8AC3E}">
        <p14:creationId xmlns:p14="http://schemas.microsoft.com/office/powerpoint/2010/main" val="2743270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9BD1CC12-C469-45F4-9959-00C46C076AD1}" type="slidenum">
              <a:rPr lang="en-GB" smtClean="0"/>
              <a:pPr>
                <a:defRPr/>
              </a:pPr>
              <a:t>22</a:t>
            </a:fld>
            <a:endParaRPr lang="en-GB"/>
          </a:p>
        </p:txBody>
      </p:sp>
    </p:spTree>
    <p:extLst>
      <p:ext uri="{BB962C8B-B14F-4D97-AF65-F5344CB8AC3E}">
        <p14:creationId xmlns:p14="http://schemas.microsoft.com/office/powerpoint/2010/main" val="480447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9BD1CC12-C469-45F4-9959-00C46C076AD1}" type="slidenum">
              <a:rPr lang="en-GB" smtClean="0"/>
              <a:pPr>
                <a:defRPr/>
              </a:pPr>
              <a:t>23</a:t>
            </a:fld>
            <a:endParaRPr lang="en-GB"/>
          </a:p>
        </p:txBody>
      </p:sp>
    </p:spTree>
    <p:extLst>
      <p:ext uri="{BB962C8B-B14F-4D97-AF65-F5344CB8AC3E}">
        <p14:creationId xmlns:p14="http://schemas.microsoft.com/office/powerpoint/2010/main" val="24236359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0"/>
            <a:ext cx="9906000" cy="1341438"/>
          </a:xfrm>
          <a:prstGeom prst="rect">
            <a:avLst/>
          </a:prstGeom>
          <a:solidFill>
            <a:schemeClr val="bg1"/>
          </a:solidFill>
          <a:ln>
            <a:noFill/>
          </a:ln>
          <a:effectLst/>
        </p:spPr>
        <p:txBody>
          <a:bodyPr wrap="none" lIns="0" tIns="0" rIns="0" bIns="0" anchor="ctr">
            <a:spAutoFit/>
          </a:bodyPr>
          <a:lstStyle/>
          <a:p>
            <a:pPr algn="ctr" eaLnBrk="0" hangingPunct="0">
              <a:lnSpc>
                <a:spcPct val="105000"/>
              </a:lnSpc>
              <a:spcBef>
                <a:spcPct val="115000"/>
              </a:spcBef>
              <a:buClr>
                <a:srgbClr val="969696"/>
              </a:buClr>
              <a:defRPr/>
            </a:pPr>
            <a:endParaRPr lang="en-US">
              <a:cs typeface="+mn-cs"/>
            </a:endParaRPr>
          </a:p>
        </p:txBody>
      </p:sp>
      <p:pic>
        <p:nvPicPr>
          <p:cNvPr id="5" name="Picture 9"/>
          <p:cNvPicPr>
            <a:picLocks noChangeAspect="1" noChangeArrowheads="1"/>
          </p:cNvPicPr>
          <p:nvPr userDrawn="1"/>
        </p:nvPicPr>
        <p:blipFill>
          <a:blip r:embed="rId2" cstate="print"/>
          <a:srcRect/>
          <a:stretch>
            <a:fillRect/>
          </a:stretch>
        </p:blipFill>
        <p:spPr bwMode="auto">
          <a:xfrm>
            <a:off x="8291513" y="6091238"/>
            <a:ext cx="1614487" cy="766762"/>
          </a:xfrm>
          <a:prstGeom prst="rect">
            <a:avLst/>
          </a:prstGeom>
          <a:noFill/>
          <a:ln w="9525">
            <a:noFill/>
            <a:miter lim="800000"/>
            <a:headEnd/>
            <a:tailEnd/>
          </a:ln>
        </p:spPr>
      </p:pic>
      <p:sp>
        <p:nvSpPr>
          <p:cNvPr id="584707" name="Rectangle 3"/>
          <p:cNvSpPr>
            <a:spLocks noGrp="1" noChangeArrowheads="1"/>
          </p:cNvSpPr>
          <p:nvPr>
            <p:ph type="ctrTitle" sz="quarter"/>
          </p:nvPr>
        </p:nvSpPr>
        <p:spPr>
          <a:xfrm>
            <a:off x="301625" y="5792788"/>
            <a:ext cx="4060825" cy="1143000"/>
          </a:xfrm>
        </p:spPr>
        <p:txBody>
          <a:bodyPr lIns="91440" tIns="45720" rIns="91440" bIns="45720"/>
          <a:lstStyle>
            <a:lvl1pPr>
              <a:defRPr/>
            </a:lvl1pPr>
          </a:lstStyle>
          <a:p>
            <a:pPr lvl="0"/>
            <a:r>
              <a:rPr lang="en-GB" noProof="0"/>
              <a:t>Click to edit Master title style</a:t>
            </a:r>
          </a:p>
        </p:txBody>
      </p:sp>
      <p:sp>
        <p:nvSpPr>
          <p:cNvPr id="584708" name="Rectangle 4"/>
          <p:cNvSpPr>
            <a:spLocks noGrp="1" noChangeArrowheads="1"/>
          </p:cNvSpPr>
          <p:nvPr>
            <p:ph type="subTitle" sz="quarter" idx="1"/>
          </p:nvPr>
        </p:nvSpPr>
        <p:spPr>
          <a:xfrm>
            <a:off x="5670550" y="3681413"/>
            <a:ext cx="3889375" cy="1460500"/>
          </a:xfrm>
        </p:spPr>
        <p:txBody>
          <a:bodyPr lIns="91440" tIns="45720" rIns="91440" bIns="45720" anchor="b"/>
          <a:lstStyle>
            <a:lvl1pPr marL="0" indent="0" algn="ctr">
              <a:buFont typeface="Wingdings" pitchFamily="2" charset="2"/>
              <a:buNone/>
              <a:defRPr/>
            </a:lvl1pPr>
          </a:lstStyle>
          <a:p>
            <a:pPr lvl="0"/>
            <a:r>
              <a:rPr lang="en-GB" noProof="0"/>
              <a:t>Click to edit Master subtitle style</a:t>
            </a:r>
          </a:p>
        </p:txBody>
      </p:sp>
      <p:sp>
        <p:nvSpPr>
          <p:cNvPr id="6" name="Rectangle 6"/>
          <p:cNvSpPr>
            <a:spLocks noGrp="1" noChangeArrowheads="1"/>
          </p:cNvSpPr>
          <p:nvPr>
            <p:ph type="ftr" sz="quarter" idx="10"/>
          </p:nvPr>
        </p:nvSpPr>
        <p:spPr/>
        <p:txBody>
          <a:bodyPr/>
          <a:lstStyle>
            <a:lvl1pPr>
              <a:defRPr/>
            </a:lvl1pPr>
          </a:lstStyle>
          <a:p>
            <a:r>
              <a:rPr lang="en-GB"/>
              <a:t>PUBLIC</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lvl1pPr>
              <a:spcBef>
                <a:spcPts val="1200"/>
              </a:spcBef>
              <a:defRPr sz="2400"/>
            </a:lvl1pPr>
            <a:lvl2pPr>
              <a:spcBef>
                <a:spcPts val="600"/>
              </a:spcBef>
              <a:defRPr sz="2000"/>
            </a:lvl2pPr>
            <a:lvl3pPr marL="720000" indent="-216000">
              <a:spcBef>
                <a:spcPts val="600"/>
              </a:spcBef>
              <a:defRPr sz="1800"/>
            </a:lvl3pPr>
            <a:lvl4pPr marL="864000" indent="-180000">
              <a:spcBef>
                <a:spcPts val="300"/>
              </a:spcBef>
              <a:defRPr sz="1400"/>
            </a:lvl4pPr>
            <a:lvl5pPr marL="1080000" indent="-216000">
              <a:spcBef>
                <a:spcPts val="30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4488" y="1268413"/>
            <a:ext cx="449580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92688" y="1268413"/>
            <a:ext cx="4497387"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4075" y="260350"/>
            <a:ext cx="2286000" cy="58324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4488" y="260350"/>
            <a:ext cx="6707187" cy="5832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44488" y="260350"/>
            <a:ext cx="9145587" cy="685800"/>
          </a:xfrm>
        </p:spPr>
        <p:txBody>
          <a:bodyPr/>
          <a:lstStyle/>
          <a:p>
            <a:r>
              <a:rPr lang="en-US"/>
              <a:t>Click to edit Master title style</a:t>
            </a:r>
            <a:endParaRPr lang="en-GB"/>
          </a:p>
        </p:txBody>
      </p:sp>
      <p:sp>
        <p:nvSpPr>
          <p:cNvPr id="3" name="Table Placeholder 2"/>
          <p:cNvSpPr>
            <a:spLocks noGrp="1"/>
          </p:cNvSpPr>
          <p:nvPr>
            <p:ph type="tbl" idx="1"/>
          </p:nvPr>
        </p:nvSpPr>
        <p:spPr>
          <a:xfrm>
            <a:off x="344488" y="1268413"/>
            <a:ext cx="9145587" cy="4824412"/>
          </a:xfrm>
        </p:spPr>
        <p:txBody>
          <a:bodyPr/>
          <a:lstStyle/>
          <a:p>
            <a:pPr lvl="0"/>
            <a:endParaRPr lang="en-GB" noProof="0"/>
          </a:p>
        </p:txBody>
      </p:sp>
      <p:sp>
        <p:nvSpPr>
          <p:cNvPr id="4"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44488" y="260350"/>
            <a:ext cx="9145587" cy="6858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344488" y="1268413"/>
            <a:ext cx="4495800" cy="4824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4992688" y="1268413"/>
            <a:ext cx="4497387" cy="4824412"/>
          </a:xfrm>
        </p:spPr>
        <p:txBody>
          <a:bodyPr/>
          <a:lstStyle/>
          <a:p>
            <a:pPr lvl="0"/>
            <a:endParaRPr lang="en-GB" noProof="0"/>
          </a:p>
        </p:txBody>
      </p:sp>
      <p:sp>
        <p:nvSpPr>
          <p:cNvPr id="5" name="Rectangle 7"/>
          <p:cNvSpPr>
            <a:spLocks noGrp="1" noChangeArrowheads="1"/>
          </p:cNvSpPr>
          <p:nvPr>
            <p:ph type="ftr" sz="quarter" idx="10"/>
          </p:nvPr>
        </p:nvSpPr>
        <p:spPr>
          <a:ln/>
        </p:spPr>
        <p:txBody>
          <a:bodyPr/>
          <a:lstStyle>
            <a:lvl1pPr>
              <a:defRPr/>
            </a:lvl1pPr>
          </a:lstStyle>
          <a:p>
            <a:r>
              <a:rPr lang="en-GB"/>
              <a:t>PUBLIC</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1066800"/>
            <a:ext cx="8086725" cy="6858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885826" y="1981200"/>
            <a:ext cx="3986213"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5024438" y="1981200"/>
            <a:ext cx="39878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5024438" y="4305300"/>
            <a:ext cx="39878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0"/>
          </p:nvPr>
        </p:nvSpPr>
        <p:spPr/>
        <p:txBody>
          <a:bodyPr/>
          <a:lstStyle/>
          <a:p>
            <a:r>
              <a:rPr lang="en-GB"/>
              <a:t>PUBLIC</a:t>
            </a:r>
          </a:p>
        </p:txBody>
      </p:sp>
    </p:spTree>
    <p:extLst>
      <p:ext uri="{BB962C8B-B14F-4D97-AF65-F5344CB8AC3E}">
        <p14:creationId xmlns:p14="http://schemas.microsoft.com/office/powerpoint/2010/main" val="2141610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6" cstate="print"/>
          <a:srcRect/>
          <a:stretch>
            <a:fillRect/>
          </a:stretch>
        </p:blipFill>
        <p:spPr bwMode="auto">
          <a:xfrm>
            <a:off x="8291513" y="6091238"/>
            <a:ext cx="1614487" cy="766762"/>
          </a:xfrm>
          <a:prstGeom prst="rect">
            <a:avLst/>
          </a:prstGeom>
          <a:noFill/>
          <a:ln w="9525">
            <a:noFill/>
            <a:miter lim="800000"/>
            <a:headEnd/>
            <a:tailEnd/>
          </a:ln>
        </p:spPr>
      </p:pic>
      <p:sp>
        <p:nvSpPr>
          <p:cNvPr id="1027" name="Rectangle 2"/>
          <p:cNvSpPr>
            <a:spLocks noGrp="1" noChangeArrowheads="1"/>
          </p:cNvSpPr>
          <p:nvPr>
            <p:ph type="body" idx="1"/>
          </p:nvPr>
        </p:nvSpPr>
        <p:spPr bwMode="auto">
          <a:xfrm>
            <a:off x="344488" y="1268413"/>
            <a:ext cx="9145587" cy="48244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0"/>
            <a:r>
              <a:rPr lang="en-GB" dirty="0"/>
              <a:t>Second level, etc.</a:t>
            </a:r>
          </a:p>
        </p:txBody>
      </p:sp>
      <p:sp>
        <p:nvSpPr>
          <p:cNvPr id="1028" name="Rectangle 3"/>
          <p:cNvSpPr>
            <a:spLocks noGrp="1" noChangeArrowheads="1"/>
          </p:cNvSpPr>
          <p:nvPr>
            <p:ph type="title"/>
          </p:nvPr>
        </p:nvSpPr>
        <p:spPr bwMode="auto">
          <a:xfrm>
            <a:off x="344488" y="260350"/>
            <a:ext cx="9145587" cy="685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endParaRPr lang="en-US"/>
          </a:p>
        </p:txBody>
      </p:sp>
      <p:sp>
        <p:nvSpPr>
          <p:cNvPr id="1029" name="Line 6"/>
          <p:cNvSpPr>
            <a:spLocks noChangeShapeType="1"/>
          </p:cNvSpPr>
          <p:nvPr userDrawn="1"/>
        </p:nvSpPr>
        <p:spPr bwMode="auto">
          <a:xfrm>
            <a:off x="252413" y="1052513"/>
            <a:ext cx="9380537" cy="0"/>
          </a:xfrm>
          <a:prstGeom prst="line">
            <a:avLst/>
          </a:prstGeom>
          <a:noFill/>
          <a:ln w="28575">
            <a:solidFill>
              <a:srgbClr val="00ABC9"/>
            </a:solidFill>
            <a:round/>
            <a:headEnd/>
            <a:tailEnd/>
          </a:ln>
          <a:effectLst/>
        </p:spPr>
        <p:txBody>
          <a:bodyPr/>
          <a:lstStyle/>
          <a:p>
            <a:pPr algn="ctr" eaLnBrk="0" hangingPunct="0">
              <a:lnSpc>
                <a:spcPct val="105000"/>
              </a:lnSpc>
              <a:spcBef>
                <a:spcPct val="115000"/>
              </a:spcBef>
              <a:buClr>
                <a:srgbClr val="969696"/>
              </a:buClr>
              <a:defRPr/>
            </a:pPr>
            <a:endParaRPr lang="en-GB">
              <a:cs typeface="+mn-cs"/>
            </a:endParaRPr>
          </a:p>
        </p:txBody>
      </p:sp>
      <p:sp>
        <p:nvSpPr>
          <p:cNvPr id="1030" name="Text Box 9"/>
          <p:cNvSpPr txBox="1">
            <a:spLocks noChangeArrowheads="1"/>
          </p:cNvSpPr>
          <p:nvPr userDrawn="1"/>
        </p:nvSpPr>
        <p:spPr bwMode="auto">
          <a:xfrm>
            <a:off x="344488" y="6557963"/>
            <a:ext cx="139700" cy="136525"/>
          </a:xfrm>
          <a:prstGeom prst="rect">
            <a:avLst/>
          </a:prstGeom>
          <a:noFill/>
          <a:ln>
            <a:noFill/>
          </a:ln>
          <a:effectLst/>
        </p:spPr>
        <p:txBody>
          <a:bodyPr wrap="none" lIns="0" tIns="0" rIns="0" bIns="0" anchor="b">
            <a:spAutoFit/>
          </a:bodyPr>
          <a:lstStyle>
            <a:lvl1pPr>
              <a:defRPr sz="2800">
                <a:solidFill>
                  <a:schemeClr val="bg1"/>
                </a:solidFill>
                <a:latin typeface="Arial Narrow" pitchFamily="34" charset="0"/>
              </a:defRPr>
            </a:lvl1pPr>
            <a:lvl2pPr marL="742950" indent="-285750">
              <a:defRPr sz="2800">
                <a:solidFill>
                  <a:schemeClr val="bg1"/>
                </a:solidFill>
                <a:latin typeface="Arial Narrow" pitchFamily="34" charset="0"/>
              </a:defRPr>
            </a:lvl2pPr>
            <a:lvl3pPr marL="1143000" indent="-228600">
              <a:defRPr sz="2800">
                <a:solidFill>
                  <a:schemeClr val="bg1"/>
                </a:solidFill>
                <a:latin typeface="Arial Narrow" pitchFamily="34" charset="0"/>
              </a:defRPr>
            </a:lvl3pPr>
            <a:lvl4pPr marL="1600200" indent="-228600">
              <a:defRPr sz="2800">
                <a:solidFill>
                  <a:schemeClr val="bg1"/>
                </a:solidFill>
                <a:latin typeface="Arial Narrow" pitchFamily="34" charset="0"/>
              </a:defRPr>
            </a:lvl4pPr>
            <a:lvl5pPr marL="2057400" indent="-228600">
              <a:defRPr sz="2800">
                <a:solidFill>
                  <a:schemeClr val="bg1"/>
                </a:solidFill>
                <a:latin typeface="Arial Narrow" pitchFamily="34" charset="0"/>
              </a:defRPr>
            </a:lvl5pPr>
            <a:lvl6pPr marL="2514600" indent="-228600" algn="ctr" eaLnBrk="0" fontAlgn="base" hangingPunct="0">
              <a:lnSpc>
                <a:spcPct val="105000"/>
              </a:lnSpc>
              <a:spcBef>
                <a:spcPct val="115000"/>
              </a:spcBef>
              <a:spcAft>
                <a:spcPct val="0"/>
              </a:spcAft>
              <a:buClr>
                <a:srgbClr val="969696"/>
              </a:buClr>
              <a:defRPr sz="2800">
                <a:solidFill>
                  <a:schemeClr val="bg1"/>
                </a:solidFill>
                <a:latin typeface="Arial Narrow" pitchFamily="34" charset="0"/>
              </a:defRPr>
            </a:lvl6pPr>
            <a:lvl7pPr marL="2971800" indent="-228600" algn="ctr" eaLnBrk="0" fontAlgn="base" hangingPunct="0">
              <a:lnSpc>
                <a:spcPct val="105000"/>
              </a:lnSpc>
              <a:spcBef>
                <a:spcPct val="115000"/>
              </a:spcBef>
              <a:spcAft>
                <a:spcPct val="0"/>
              </a:spcAft>
              <a:buClr>
                <a:srgbClr val="969696"/>
              </a:buClr>
              <a:defRPr sz="2800">
                <a:solidFill>
                  <a:schemeClr val="bg1"/>
                </a:solidFill>
                <a:latin typeface="Arial Narrow" pitchFamily="34" charset="0"/>
              </a:defRPr>
            </a:lvl7pPr>
            <a:lvl8pPr marL="3429000" indent="-228600" algn="ctr" eaLnBrk="0" fontAlgn="base" hangingPunct="0">
              <a:lnSpc>
                <a:spcPct val="105000"/>
              </a:lnSpc>
              <a:spcBef>
                <a:spcPct val="115000"/>
              </a:spcBef>
              <a:spcAft>
                <a:spcPct val="0"/>
              </a:spcAft>
              <a:buClr>
                <a:srgbClr val="969696"/>
              </a:buClr>
              <a:defRPr sz="2800">
                <a:solidFill>
                  <a:schemeClr val="bg1"/>
                </a:solidFill>
                <a:latin typeface="Arial Narrow" pitchFamily="34" charset="0"/>
              </a:defRPr>
            </a:lvl8pPr>
            <a:lvl9pPr marL="3886200" indent="-228600" algn="ctr" eaLnBrk="0" fontAlgn="base" hangingPunct="0">
              <a:lnSpc>
                <a:spcPct val="105000"/>
              </a:lnSpc>
              <a:spcBef>
                <a:spcPct val="115000"/>
              </a:spcBef>
              <a:spcAft>
                <a:spcPct val="0"/>
              </a:spcAft>
              <a:buClr>
                <a:srgbClr val="969696"/>
              </a:buClr>
              <a:defRPr sz="2800">
                <a:solidFill>
                  <a:schemeClr val="bg1"/>
                </a:solidFill>
                <a:latin typeface="Arial Narrow" pitchFamily="34" charset="0"/>
              </a:defRPr>
            </a:lvl9pPr>
          </a:lstStyle>
          <a:p>
            <a:pPr eaLnBrk="0" hangingPunct="0">
              <a:defRPr/>
            </a:pPr>
            <a:fld id="{1A825881-77F8-462F-8F2C-C084316B7DD9}" type="slidenum">
              <a:rPr lang="en-US" sz="900">
                <a:solidFill>
                  <a:schemeClr val="tx1"/>
                </a:solidFill>
                <a:latin typeface="Arial" charset="0"/>
                <a:cs typeface="+mn-cs"/>
              </a:rPr>
              <a:pPr eaLnBrk="0" hangingPunct="0">
                <a:defRPr/>
              </a:pPr>
              <a:t>‹#›</a:t>
            </a:fld>
            <a:endParaRPr lang="en-US" sz="900">
              <a:solidFill>
                <a:schemeClr val="tx1"/>
              </a:solidFill>
              <a:latin typeface="Arial" charset="0"/>
              <a:cs typeface="+mn-cs"/>
            </a:endParaRPr>
          </a:p>
        </p:txBody>
      </p:sp>
      <p:sp>
        <p:nvSpPr>
          <p:cNvPr id="1031" name="Rectangle 7"/>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r>
              <a:rPr lang="en-GB"/>
              <a:t>PUBLIC</a:t>
            </a:r>
          </a:p>
        </p:txBody>
      </p:sp>
    </p:spTree>
  </p:cSld>
  <p:clrMap bg1="lt1" tx1="dk1" bg2="lt2" tx2="dk2" accent1="accent1" accent2="accent2" accent3="accent3" accent4="accent4" accent5="accent5" accent6="accent6" hlink="hlink" folHlink="folHlink"/>
  <p:sldLayoutIdLst>
    <p:sldLayoutId id="2147483669" r:id="rId1"/>
    <p:sldLayoutId id="2147483668" r:id="rId2"/>
    <p:sldLayoutId id="2147483667"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 id="2147483670" r:id="rId14"/>
  </p:sldLayoutIdLst>
  <p:transition/>
  <p:hf sldNum="0" hdr="0" ftr="0" dt="0"/>
  <p:txStyles>
    <p:titleStyle>
      <a:lvl1pPr algn="l" defTabSz="647700" rtl="0" eaLnBrk="0" fontAlgn="base" hangingPunct="0">
        <a:lnSpc>
          <a:spcPts val="3000"/>
        </a:lnSpc>
        <a:spcBef>
          <a:spcPct val="0"/>
        </a:spcBef>
        <a:spcAft>
          <a:spcPct val="0"/>
        </a:spcAft>
        <a:defRPr sz="3200" b="1">
          <a:solidFill>
            <a:srgbClr val="4D4D4D"/>
          </a:solidFill>
          <a:latin typeface="+mj-lt"/>
          <a:ea typeface="+mj-ea"/>
          <a:cs typeface="+mj-cs"/>
        </a:defRPr>
      </a:lvl1pPr>
      <a:lvl2pPr algn="l" defTabSz="647700" rtl="0" eaLnBrk="0" fontAlgn="base" hangingPunct="0">
        <a:lnSpc>
          <a:spcPts val="3000"/>
        </a:lnSpc>
        <a:spcBef>
          <a:spcPct val="0"/>
        </a:spcBef>
        <a:spcAft>
          <a:spcPct val="0"/>
        </a:spcAft>
        <a:defRPr sz="3200" b="1">
          <a:solidFill>
            <a:srgbClr val="4D4D4D"/>
          </a:solidFill>
          <a:latin typeface="Calibri" pitchFamily="34" charset="0"/>
        </a:defRPr>
      </a:lvl2pPr>
      <a:lvl3pPr algn="l" defTabSz="647700" rtl="0" eaLnBrk="0" fontAlgn="base" hangingPunct="0">
        <a:lnSpc>
          <a:spcPts val="3000"/>
        </a:lnSpc>
        <a:spcBef>
          <a:spcPct val="0"/>
        </a:spcBef>
        <a:spcAft>
          <a:spcPct val="0"/>
        </a:spcAft>
        <a:defRPr sz="3200" b="1">
          <a:solidFill>
            <a:srgbClr val="4D4D4D"/>
          </a:solidFill>
          <a:latin typeface="Calibri" pitchFamily="34" charset="0"/>
        </a:defRPr>
      </a:lvl3pPr>
      <a:lvl4pPr algn="l" defTabSz="647700" rtl="0" eaLnBrk="0" fontAlgn="base" hangingPunct="0">
        <a:lnSpc>
          <a:spcPts val="3000"/>
        </a:lnSpc>
        <a:spcBef>
          <a:spcPct val="0"/>
        </a:spcBef>
        <a:spcAft>
          <a:spcPct val="0"/>
        </a:spcAft>
        <a:defRPr sz="3200" b="1">
          <a:solidFill>
            <a:srgbClr val="4D4D4D"/>
          </a:solidFill>
          <a:latin typeface="Calibri" pitchFamily="34" charset="0"/>
        </a:defRPr>
      </a:lvl4pPr>
      <a:lvl5pPr algn="l" defTabSz="647700" rtl="0" eaLnBrk="0" fontAlgn="base" hangingPunct="0">
        <a:lnSpc>
          <a:spcPts val="3000"/>
        </a:lnSpc>
        <a:spcBef>
          <a:spcPct val="0"/>
        </a:spcBef>
        <a:spcAft>
          <a:spcPct val="0"/>
        </a:spcAft>
        <a:defRPr sz="3200" b="1">
          <a:solidFill>
            <a:srgbClr val="4D4D4D"/>
          </a:solidFill>
          <a:latin typeface="Calibri" pitchFamily="34" charset="0"/>
        </a:defRPr>
      </a:lvl5pPr>
      <a:lvl6pPr marL="457200" algn="l" defTabSz="647700" rtl="0" eaLnBrk="0" fontAlgn="base" hangingPunct="0">
        <a:lnSpc>
          <a:spcPts val="3000"/>
        </a:lnSpc>
        <a:spcBef>
          <a:spcPct val="0"/>
        </a:spcBef>
        <a:spcAft>
          <a:spcPct val="0"/>
        </a:spcAft>
        <a:defRPr sz="2200" b="1">
          <a:solidFill>
            <a:srgbClr val="4D4D4D"/>
          </a:solidFill>
          <a:latin typeface="Arial Narrow" pitchFamily="34" charset="0"/>
        </a:defRPr>
      </a:lvl6pPr>
      <a:lvl7pPr marL="914400" algn="l" defTabSz="647700" rtl="0" eaLnBrk="0" fontAlgn="base" hangingPunct="0">
        <a:lnSpc>
          <a:spcPts val="3000"/>
        </a:lnSpc>
        <a:spcBef>
          <a:spcPct val="0"/>
        </a:spcBef>
        <a:spcAft>
          <a:spcPct val="0"/>
        </a:spcAft>
        <a:defRPr sz="2200" b="1">
          <a:solidFill>
            <a:srgbClr val="4D4D4D"/>
          </a:solidFill>
          <a:latin typeface="Arial Narrow" pitchFamily="34" charset="0"/>
        </a:defRPr>
      </a:lvl7pPr>
      <a:lvl8pPr marL="1371600" algn="l" defTabSz="647700" rtl="0" eaLnBrk="0" fontAlgn="base" hangingPunct="0">
        <a:lnSpc>
          <a:spcPts val="3000"/>
        </a:lnSpc>
        <a:spcBef>
          <a:spcPct val="0"/>
        </a:spcBef>
        <a:spcAft>
          <a:spcPct val="0"/>
        </a:spcAft>
        <a:defRPr sz="2200" b="1">
          <a:solidFill>
            <a:srgbClr val="4D4D4D"/>
          </a:solidFill>
          <a:latin typeface="Arial Narrow" pitchFamily="34" charset="0"/>
        </a:defRPr>
      </a:lvl8pPr>
      <a:lvl9pPr marL="1828800" algn="l" defTabSz="647700" rtl="0" eaLnBrk="0" fontAlgn="base" hangingPunct="0">
        <a:lnSpc>
          <a:spcPts val="3000"/>
        </a:lnSpc>
        <a:spcBef>
          <a:spcPct val="0"/>
        </a:spcBef>
        <a:spcAft>
          <a:spcPct val="0"/>
        </a:spcAft>
        <a:defRPr sz="2200" b="1">
          <a:solidFill>
            <a:srgbClr val="4D4D4D"/>
          </a:solidFill>
          <a:latin typeface="Arial Narrow" pitchFamily="34" charset="0"/>
        </a:defRPr>
      </a:lvl9pPr>
    </p:titleStyle>
    <p:bodyStyle>
      <a:lvl1pPr marL="204788" indent="-204788" algn="l" defTabSz="647700" rtl="0" eaLnBrk="0" fontAlgn="base" hangingPunct="0">
        <a:lnSpc>
          <a:spcPct val="105000"/>
        </a:lnSpc>
        <a:spcBef>
          <a:spcPct val="115000"/>
        </a:spcBef>
        <a:spcAft>
          <a:spcPct val="0"/>
        </a:spcAft>
        <a:buClr>
          <a:srgbClr val="00AFDB"/>
        </a:buClr>
        <a:buSzPct val="80000"/>
        <a:buFont typeface="Wingdings" pitchFamily="2" charset="2"/>
        <a:buChar char="§"/>
        <a:defRPr sz="2400">
          <a:solidFill>
            <a:srgbClr val="4D4D4D"/>
          </a:solidFill>
          <a:latin typeface="+mn-lt"/>
          <a:ea typeface="+mn-ea"/>
          <a:cs typeface="+mn-cs"/>
        </a:defRPr>
      </a:lvl1pPr>
      <a:lvl2pPr marL="409575" indent="-203200" algn="l" defTabSz="647700" rtl="0" eaLnBrk="0" fontAlgn="base" hangingPunct="0">
        <a:lnSpc>
          <a:spcPct val="105000"/>
        </a:lnSpc>
        <a:spcBef>
          <a:spcPct val="5000"/>
        </a:spcBef>
        <a:spcAft>
          <a:spcPct val="0"/>
        </a:spcAft>
        <a:buClr>
          <a:srgbClr val="00AFDB"/>
        </a:buClr>
        <a:buSzPct val="80000"/>
        <a:buFont typeface="Wingdings" pitchFamily="2" charset="2"/>
        <a:buChar char="Ø"/>
        <a:defRPr sz="2000">
          <a:solidFill>
            <a:srgbClr val="4D4D4D"/>
          </a:solidFill>
          <a:latin typeface="+mn-lt"/>
        </a:defRPr>
      </a:lvl2pPr>
      <a:lvl3pPr marL="568325" indent="-157163" algn="l" defTabSz="647700" rtl="0" eaLnBrk="0" fontAlgn="base" hangingPunct="0">
        <a:lnSpc>
          <a:spcPct val="108000"/>
        </a:lnSpc>
        <a:spcBef>
          <a:spcPct val="8000"/>
        </a:spcBef>
        <a:spcAft>
          <a:spcPct val="0"/>
        </a:spcAft>
        <a:buClr>
          <a:srgbClr val="00AFDB"/>
        </a:buClr>
        <a:buSzPct val="80000"/>
        <a:buFont typeface="Wingdings" pitchFamily="2" charset="2"/>
        <a:buChar char="q"/>
        <a:defRPr sz="1600">
          <a:solidFill>
            <a:srgbClr val="4D4D4D"/>
          </a:solidFill>
          <a:latin typeface="+mn-lt"/>
        </a:defRPr>
      </a:lvl3pPr>
      <a:lvl4pPr marL="715963" indent="-146050" algn="l" defTabSz="647700" rtl="0" eaLnBrk="0" fontAlgn="base" hangingPunct="0">
        <a:lnSpc>
          <a:spcPct val="108000"/>
        </a:lnSpc>
        <a:spcBef>
          <a:spcPct val="8000"/>
        </a:spcBef>
        <a:spcAft>
          <a:spcPct val="0"/>
        </a:spcAft>
        <a:buSzPct val="100000"/>
        <a:buChar char="-"/>
        <a:defRPr sz="1400">
          <a:solidFill>
            <a:schemeClr val="tx1"/>
          </a:solidFill>
          <a:latin typeface="Meta" charset="0"/>
        </a:defRPr>
      </a:lvl4pPr>
      <a:lvl5pPr marL="876300" indent="-158750" algn="l" defTabSz="647700" rtl="0" eaLnBrk="0" fontAlgn="base" hangingPunct="0">
        <a:lnSpc>
          <a:spcPct val="108000"/>
        </a:lnSpc>
        <a:spcBef>
          <a:spcPct val="8000"/>
        </a:spcBef>
        <a:spcAft>
          <a:spcPct val="0"/>
        </a:spcAft>
        <a:buSzPct val="90000"/>
        <a:buFont typeface="Meta"/>
        <a:buChar char=""/>
        <a:defRPr sz="1400">
          <a:solidFill>
            <a:schemeClr val="tx1"/>
          </a:solidFill>
          <a:latin typeface="Meta" charset="0"/>
        </a:defRPr>
      </a:lvl5pPr>
      <a:lvl6pPr marL="13335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6pPr>
      <a:lvl7pPr marL="17907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7pPr>
      <a:lvl8pPr marL="22479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8pPr>
      <a:lvl9pPr marL="27051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5.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7.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mmfa.org/market-statistics/money-fund-report.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emf"/></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12"/>
          <p:cNvSpPr>
            <a:spLocks noGrp="1" noChangeArrowheads="1"/>
          </p:cNvSpPr>
          <p:nvPr>
            <p:ph type="ctrTitle"/>
          </p:nvPr>
        </p:nvSpPr>
        <p:spPr>
          <a:xfrm>
            <a:off x="427682" y="1772816"/>
            <a:ext cx="9072562" cy="2160240"/>
          </a:xfrm>
        </p:spPr>
        <p:txBody>
          <a:bodyPr anchor="t" anchorCtr="0"/>
          <a:lstStyle/>
          <a:p>
            <a:pPr algn="ctr">
              <a:lnSpc>
                <a:spcPct val="100000"/>
              </a:lnSpc>
            </a:pPr>
            <a:r>
              <a:rPr lang="en-US" sz="4800" dirty="0"/>
              <a:t>What to do in a low rate environment?</a:t>
            </a:r>
            <a:br>
              <a:rPr lang="en-US" sz="4800" dirty="0"/>
            </a:br>
            <a:r>
              <a:rPr lang="en-US" sz="4800" dirty="0"/>
              <a:t> </a:t>
            </a:r>
            <a:r>
              <a:rPr lang="en-GB" dirty="0"/>
              <a:t>Scottish Treasury Management Forum - Dunblane</a:t>
            </a:r>
            <a:r>
              <a:rPr lang="en-US" sz="2800" dirty="0"/>
              <a:t> 15</a:t>
            </a:r>
            <a:r>
              <a:rPr lang="en-US" sz="2800" baseline="30000" dirty="0"/>
              <a:t>th</a:t>
            </a:r>
            <a:r>
              <a:rPr lang="en-US" sz="2800" dirty="0"/>
              <a:t> November 2019</a:t>
            </a:r>
            <a:endParaRPr lang="en-US" sz="4800" dirty="0"/>
          </a:p>
        </p:txBody>
      </p:sp>
      <p:sp>
        <p:nvSpPr>
          <p:cNvPr id="17412" name="Rectangle 15"/>
          <p:cNvSpPr>
            <a:spLocks noChangeArrowheads="1"/>
          </p:cNvSpPr>
          <p:nvPr/>
        </p:nvSpPr>
        <p:spPr bwMode="auto">
          <a:xfrm>
            <a:off x="273050" y="4797152"/>
            <a:ext cx="9217025" cy="1152128"/>
          </a:xfrm>
          <a:prstGeom prst="rect">
            <a:avLst/>
          </a:prstGeom>
          <a:noFill/>
          <a:ln w="9525">
            <a:noFill/>
            <a:miter lim="800000"/>
            <a:headEnd/>
            <a:tailEnd/>
          </a:ln>
        </p:spPr>
        <p:txBody>
          <a:bodyPr anchor="ctr"/>
          <a:lstStyle/>
          <a:p>
            <a:pPr algn="ctr" defTabSz="647700" eaLnBrk="0" hangingPunct="0">
              <a:lnSpc>
                <a:spcPts val="3000"/>
              </a:lnSpc>
            </a:pPr>
            <a:r>
              <a:rPr lang="en-GB" b="1" dirty="0">
                <a:solidFill>
                  <a:srgbClr val="4D4D4D"/>
                </a:solidFill>
                <a:latin typeface="Calibri" pitchFamily="34" charset="0"/>
              </a:rPr>
              <a:t>Veronica Iommi, Secretary General </a:t>
            </a:r>
          </a:p>
          <a:p>
            <a:pPr algn="ctr" defTabSz="647700" eaLnBrk="0" hangingPunct="0">
              <a:lnSpc>
                <a:spcPts val="3000"/>
              </a:lnSpc>
            </a:pPr>
            <a:endParaRPr lang="en-US" sz="2400" b="1" dirty="0">
              <a:solidFill>
                <a:srgbClr val="4D4D4D"/>
              </a:solidFill>
              <a:latin typeface="Calibri" pitchFamily="34" charset="0"/>
            </a:endParaRPr>
          </a:p>
          <a:p>
            <a:pPr algn="ctr" defTabSz="647700" eaLnBrk="0" hangingPunct="0">
              <a:lnSpc>
                <a:spcPts val="3000"/>
              </a:lnSpc>
            </a:pPr>
            <a:r>
              <a:rPr lang="en-US" b="1" dirty="0">
                <a:solidFill>
                  <a:srgbClr val="00ABC9"/>
                </a:solidFill>
                <a:latin typeface="Calibri" pitchFamily="34" charset="0"/>
              </a:rPr>
              <a:t>Institutional Money Market Funds Association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6080-6954-457E-AD36-E7EFDDA35B97}"/>
              </a:ext>
            </a:extLst>
          </p:cNvPr>
          <p:cNvSpPr>
            <a:spLocks noGrp="1"/>
          </p:cNvSpPr>
          <p:nvPr>
            <p:ph type="title"/>
          </p:nvPr>
        </p:nvSpPr>
        <p:spPr/>
        <p:txBody>
          <a:bodyPr/>
          <a:lstStyle/>
          <a:p>
            <a:r>
              <a:rPr lang="en-GB" dirty="0"/>
              <a:t>We’ll have this problem for a while…</a:t>
            </a:r>
          </a:p>
        </p:txBody>
      </p:sp>
      <p:pic>
        <p:nvPicPr>
          <p:cNvPr id="4" name="Content Placeholder 3">
            <a:extLst>
              <a:ext uri="{FF2B5EF4-FFF2-40B4-BE49-F238E27FC236}">
                <a16:creationId xmlns:a16="http://schemas.microsoft.com/office/drawing/2014/main" id="{5CCA2D36-494B-4F87-B8A4-8256D2675DB0}"/>
              </a:ext>
            </a:extLst>
          </p:cNvPr>
          <p:cNvPicPr>
            <a:picLocks noGrp="1" noChangeAspect="1"/>
          </p:cNvPicPr>
          <p:nvPr>
            <p:ph idx="1"/>
          </p:nvPr>
        </p:nvPicPr>
        <p:blipFill>
          <a:blip r:embed="rId3"/>
          <a:stretch>
            <a:fillRect/>
          </a:stretch>
        </p:blipFill>
        <p:spPr>
          <a:xfrm>
            <a:off x="2036744" y="1124744"/>
            <a:ext cx="5796576" cy="5153584"/>
          </a:xfrm>
          <a:prstGeom prst="rect">
            <a:avLst/>
          </a:prstGeom>
        </p:spPr>
      </p:pic>
      <p:sp>
        <p:nvSpPr>
          <p:cNvPr id="6" name="TextBox 5">
            <a:extLst>
              <a:ext uri="{FF2B5EF4-FFF2-40B4-BE49-F238E27FC236}">
                <a16:creationId xmlns:a16="http://schemas.microsoft.com/office/drawing/2014/main" id="{02A5EE00-EFE4-4ABA-B076-F511E834607A}"/>
              </a:ext>
            </a:extLst>
          </p:cNvPr>
          <p:cNvSpPr txBox="1"/>
          <p:nvPr/>
        </p:nvSpPr>
        <p:spPr>
          <a:xfrm>
            <a:off x="560512" y="6278328"/>
            <a:ext cx="7344816" cy="215444"/>
          </a:xfrm>
          <a:prstGeom prst="rect">
            <a:avLst/>
          </a:prstGeom>
          <a:noFill/>
        </p:spPr>
        <p:txBody>
          <a:bodyPr wrap="square" rtlCol="0">
            <a:spAutoFit/>
          </a:bodyPr>
          <a:lstStyle/>
          <a:p>
            <a:r>
              <a:rPr lang="en-GB" sz="800" dirty="0">
                <a:solidFill>
                  <a:schemeClr val="tx1"/>
                </a:solidFill>
              </a:rPr>
              <a:t>Source: Bank of England Inflation Report, August 2019</a:t>
            </a:r>
          </a:p>
        </p:txBody>
      </p:sp>
    </p:spTree>
    <p:extLst>
      <p:ext uri="{BB962C8B-B14F-4D97-AF65-F5344CB8AC3E}">
        <p14:creationId xmlns:p14="http://schemas.microsoft.com/office/powerpoint/2010/main" val="400418001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2F979-07CA-4DC0-99EB-6C208080AAF1}"/>
              </a:ext>
            </a:extLst>
          </p:cNvPr>
          <p:cNvSpPr>
            <a:spLocks noGrp="1"/>
          </p:cNvSpPr>
          <p:nvPr>
            <p:ph idx="1"/>
          </p:nvPr>
        </p:nvSpPr>
        <p:spPr/>
        <p:txBody>
          <a:bodyPr/>
          <a:lstStyle/>
          <a:p>
            <a:pPr marL="0" indent="0">
              <a:buNone/>
            </a:pPr>
            <a:endParaRPr lang="en-GB" dirty="0"/>
          </a:p>
          <a:p>
            <a:pPr marL="0" indent="0">
              <a:buNone/>
            </a:pPr>
            <a:endParaRPr lang="en-GB" dirty="0"/>
          </a:p>
          <a:p>
            <a:pPr marL="0" indent="0">
              <a:buNone/>
            </a:pPr>
            <a:r>
              <a:rPr lang="en-GB" sz="3600" dirty="0"/>
              <a:t>“Life is not a matter of holding good cards, </a:t>
            </a:r>
          </a:p>
          <a:p>
            <a:pPr marL="0" indent="0">
              <a:buNone/>
            </a:pPr>
            <a:r>
              <a:rPr lang="en-GB" sz="3600" dirty="0"/>
              <a:t>				but of playing a poor hand well”</a:t>
            </a:r>
          </a:p>
          <a:p>
            <a:endParaRPr lang="en-GB" dirty="0"/>
          </a:p>
          <a:p>
            <a:pPr marL="0" indent="0" algn="r">
              <a:buNone/>
            </a:pPr>
            <a:r>
              <a:rPr lang="en-GB" dirty="0"/>
              <a:t>Robert Louis Stevenson</a:t>
            </a:r>
          </a:p>
          <a:p>
            <a:endParaRPr lang="en-GB" dirty="0"/>
          </a:p>
        </p:txBody>
      </p:sp>
    </p:spTree>
    <p:extLst>
      <p:ext uri="{BB962C8B-B14F-4D97-AF65-F5344CB8AC3E}">
        <p14:creationId xmlns:p14="http://schemas.microsoft.com/office/powerpoint/2010/main" val="12932720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Agenda</a:t>
            </a:r>
          </a:p>
        </p:txBody>
      </p:sp>
      <p:sp>
        <p:nvSpPr>
          <p:cNvPr id="4" name="Content Placeholder 3"/>
          <p:cNvSpPr>
            <a:spLocks noGrp="1"/>
          </p:cNvSpPr>
          <p:nvPr>
            <p:ph idx="1"/>
          </p:nvPr>
        </p:nvSpPr>
        <p:spPr>
          <a:xfrm>
            <a:off x="389711" y="1340768"/>
            <a:ext cx="9145587" cy="4824412"/>
          </a:xfrm>
        </p:spPr>
        <p:txBody>
          <a:bodyPr/>
          <a:lstStyle/>
          <a:p>
            <a:pPr>
              <a:lnSpc>
                <a:spcPct val="150000"/>
              </a:lnSpc>
            </a:pPr>
            <a:r>
              <a:rPr lang="en-GB" dirty="0"/>
              <a:t>What is IMMFA, its mission and membership</a:t>
            </a:r>
          </a:p>
          <a:p>
            <a:pPr>
              <a:lnSpc>
                <a:spcPct val="150000"/>
              </a:lnSpc>
            </a:pPr>
            <a:r>
              <a:rPr lang="en-GB" dirty="0"/>
              <a:t>Money market funds - the basics</a:t>
            </a:r>
          </a:p>
          <a:p>
            <a:pPr>
              <a:lnSpc>
                <a:spcPct val="150000"/>
              </a:lnSpc>
            </a:pPr>
            <a:r>
              <a:rPr lang="en-GB" dirty="0"/>
              <a:t>European Money Market Fund Reform is behind us, what should investors be considering post-reform?</a:t>
            </a:r>
          </a:p>
          <a:p>
            <a:pPr>
              <a:lnSpc>
                <a:spcPct val="150000"/>
              </a:lnSpc>
            </a:pPr>
            <a:r>
              <a:rPr lang="en-GB" dirty="0"/>
              <a:t>Trends and considerations for investors</a:t>
            </a:r>
          </a:p>
          <a:p>
            <a:pPr>
              <a:lnSpc>
                <a:spcPct val="150000"/>
              </a:lnSpc>
            </a:pPr>
            <a:r>
              <a:rPr lang="en-GB" dirty="0"/>
              <a:t>Navigating a low rate environment</a:t>
            </a:r>
          </a:p>
          <a:p>
            <a:pPr>
              <a:lnSpc>
                <a:spcPct val="150000"/>
              </a:lnSpc>
            </a:pPr>
            <a:r>
              <a:rPr lang="en-GB" dirty="0"/>
              <a:t>Looking forward</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85971-59B9-4084-942B-38C44FC933DB}"/>
              </a:ext>
            </a:extLst>
          </p:cNvPr>
          <p:cNvSpPr>
            <a:spLocks noGrp="1"/>
          </p:cNvSpPr>
          <p:nvPr>
            <p:ph type="title"/>
          </p:nvPr>
        </p:nvSpPr>
        <p:spPr>
          <a:xfrm>
            <a:off x="742950" y="2348881"/>
            <a:ext cx="8420100" cy="1224136"/>
          </a:xfrm>
        </p:spPr>
        <p:txBody>
          <a:bodyPr anchor="ctr"/>
          <a:lstStyle/>
          <a:p>
            <a:pPr algn="ctr"/>
            <a:r>
              <a:rPr lang="en-GB" dirty="0" err="1"/>
              <a:t>WhAT</a:t>
            </a:r>
            <a:r>
              <a:rPr lang="en-GB" dirty="0"/>
              <a:t> IS </a:t>
            </a:r>
            <a:r>
              <a:rPr lang="en-GB" dirty="0" err="1"/>
              <a:t>immfa</a:t>
            </a:r>
            <a:r>
              <a:rPr lang="en-GB" dirty="0"/>
              <a:t>?</a:t>
            </a:r>
          </a:p>
        </p:txBody>
      </p:sp>
    </p:spTree>
    <p:extLst>
      <p:ext uri="{BB962C8B-B14F-4D97-AF65-F5344CB8AC3E}">
        <p14:creationId xmlns:p14="http://schemas.microsoft.com/office/powerpoint/2010/main" val="25075896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6EA6-B892-452A-8BDA-3DFE46E0B1D3}"/>
              </a:ext>
            </a:extLst>
          </p:cNvPr>
          <p:cNvSpPr>
            <a:spLocks noGrp="1"/>
          </p:cNvSpPr>
          <p:nvPr>
            <p:ph type="title"/>
          </p:nvPr>
        </p:nvSpPr>
        <p:spPr/>
        <p:txBody>
          <a:bodyPr/>
          <a:lstStyle/>
          <a:p>
            <a:pPr algn="ctr"/>
            <a:r>
              <a:rPr lang="en-GB" sz="3600" dirty="0">
                <a:solidFill>
                  <a:srgbClr val="00ABC9"/>
                </a:solidFill>
              </a:rPr>
              <a:t>IMMFA</a:t>
            </a:r>
            <a:r>
              <a:rPr lang="en-GB" sz="3600" dirty="0">
                <a:solidFill>
                  <a:schemeClr val="tx1"/>
                </a:solidFill>
              </a:rPr>
              <a:t> Full Members</a:t>
            </a:r>
            <a:endParaRPr lang="en-GB" dirty="0"/>
          </a:p>
        </p:txBody>
      </p:sp>
      <p:pic>
        <p:nvPicPr>
          <p:cNvPr id="3" name="Picture 2">
            <a:extLst>
              <a:ext uri="{FF2B5EF4-FFF2-40B4-BE49-F238E27FC236}">
                <a16:creationId xmlns:a16="http://schemas.microsoft.com/office/drawing/2014/main" id="{B1D09F3A-8521-40C4-ACF1-C575A2E1ACF5}"/>
              </a:ext>
            </a:extLst>
          </p:cNvPr>
          <p:cNvPicPr>
            <a:picLocks noChangeAspect="1"/>
          </p:cNvPicPr>
          <p:nvPr/>
        </p:nvPicPr>
        <p:blipFill>
          <a:blip r:embed="rId3"/>
          <a:stretch>
            <a:fillRect/>
          </a:stretch>
        </p:blipFill>
        <p:spPr>
          <a:xfrm>
            <a:off x="6947638" y="4699123"/>
            <a:ext cx="1389615" cy="452540"/>
          </a:xfrm>
          <a:prstGeom prst="rect">
            <a:avLst/>
          </a:prstGeom>
        </p:spPr>
      </p:pic>
      <p:pic>
        <p:nvPicPr>
          <p:cNvPr id="4" name="Picture 3">
            <a:extLst>
              <a:ext uri="{FF2B5EF4-FFF2-40B4-BE49-F238E27FC236}">
                <a16:creationId xmlns:a16="http://schemas.microsoft.com/office/drawing/2014/main" id="{FA9980A4-9209-4CC6-AA7E-36C1C27FB31B}"/>
              </a:ext>
            </a:extLst>
          </p:cNvPr>
          <p:cNvPicPr>
            <a:picLocks noChangeAspect="1"/>
          </p:cNvPicPr>
          <p:nvPr/>
        </p:nvPicPr>
        <p:blipFill>
          <a:blip r:embed="rId4"/>
          <a:stretch>
            <a:fillRect/>
          </a:stretch>
        </p:blipFill>
        <p:spPr>
          <a:xfrm>
            <a:off x="6976385" y="5411357"/>
            <a:ext cx="1024640" cy="389374"/>
          </a:xfrm>
          <a:prstGeom prst="rect">
            <a:avLst/>
          </a:prstGeom>
        </p:spPr>
      </p:pic>
      <p:pic>
        <p:nvPicPr>
          <p:cNvPr id="5" name="Picture 4">
            <a:extLst>
              <a:ext uri="{FF2B5EF4-FFF2-40B4-BE49-F238E27FC236}">
                <a16:creationId xmlns:a16="http://schemas.microsoft.com/office/drawing/2014/main" id="{C4E53156-49D7-41C0-91FA-43AEC175014C}"/>
              </a:ext>
            </a:extLst>
          </p:cNvPr>
          <p:cNvPicPr>
            <a:picLocks noChangeAspect="1"/>
          </p:cNvPicPr>
          <p:nvPr/>
        </p:nvPicPr>
        <p:blipFill>
          <a:blip r:embed="rId5"/>
          <a:stretch>
            <a:fillRect/>
          </a:stretch>
        </p:blipFill>
        <p:spPr>
          <a:xfrm>
            <a:off x="6122254" y="4077993"/>
            <a:ext cx="2948850" cy="326840"/>
          </a:xfrm>
          <a:prstGeom prst="rect">
            <a:avLst/>
          </a:prstGeom>
        </p:spPr>
      </p:pic>
      <p:pic>
        <p:nvPicPr>
          <p:cNvPr id="6" name="Picture 5">
            <a:extLst>
              <a:ext uri="{FF2B5EF4-FFF2-40B4-BE49-F238E27FC236}">
                <a16:creationId xmlns:a16="http://schemas.microsoft.com/office/drawing/2014/main" id="{EE9FD2AE-13EB-4B8D-81AD-86CAA7910AF5}"/>
              </a:ext>
            </a:extLst>
          </p:cNvPr>
          <p:cNvPicPr>
            <a:picLocks noChangeAspect="1"/>
          </p:cNvPicPr>
          <p:nvPr/>
        </p:nvPicPr>
        <p:blipFill>
          <a:blip r:embed="rId6"/>
          <a:stretch>
            <a:fillRect/>
          </a:stretch>
        </p:blipFill>
        <p:spPr>
          <a:xfrm>
            <a:off x="6625068" y="3335304"/>
            <a:ext cx="1653063" cy="645630"/>
          </a:xfrm>
          <a:prstGeom prst="rect">
            <a:avLst/>
          </a:prstGeom>
        </p:spPr>
      </p:pic>
      <p:pic>
        <p:nvPicPr>
          <p:cNvPr id="7" name="Picture 6">
            <a:extLst>
              <a:ext uri="{FF2B5EF4-FFF2-40B4-BE49-F238E27FC236}">
                <a16:creationId xmlns:a16="http://schemas.microsoft.com/office/drawing/2014/main" id="{3C94A0AF-4287-44AA-9315-5C21957CD870}"/>
              </a:ext>
            </a:extLst>
          </p:cNvPr>
          <p:cNvPicPr>
            <a:picLocks noChangeAspect="1"/>
          </p:cNvPicPr>
          <p:nvPr/>
        </p:nvPicPr>
        <p:blipFill>
          <a:blip r:embed="rId7"/>
          <a:stretch>
            <a:fillRect/>
          </a:stretch>
        </p:blipFill>
        <p:spPr>
          <a:xfrm>
            <a:off x="7012536" y="2531037"/>
            <a:ext cx="1056831" cy="736278"/>
          </a:xfrm>
          <a:prstGeom prst="rect">
            <a:avLst/>
          </a:prstGeom>
        </p:spPr>
      </p:pic>
      <p:pic>
        <p:nvPicPr>
          <p:cNvPr id="8" name="Picture 7">
            <a:extLst>
              <a:ext uri="{FF2B5EF4-FFF2-40B4-BE49-F238E27FC236}">
                <a16:creationId xmlns:a16="http://schemas.microsoft.com/office/drawing/2014/main" id="{C1548B0C-DE8D-4046-B6E3-D1A1FD0CBD5B}"/>
              </a:ext>
            </a:extLst>
          </p:cNvPr>
          <p:cNvPicPr>
            <a:picLocks noChangeAspect="1"/>
          </p:cNvPicPr>
          <p:nvPr/>
        </p:nvPicPr>
        <p:blipFill>
          <a:blip r:embed="rId8"/>
          <a:stretch>
            <a:fillRect/>
          </a:stretch>
        </p:blipFill>
        <p:spPr>
          <a:xfrm>
            <a:off x="6863882" y="1989309"/>
            <a:ext cx="1175436" cy="459085"/>
          </a:xfrm>
          <a:prstGeom prst="rect">
            <a:avLst/>
          </a:prstGeom>
        </p:spPr>
      </p:pic>
      <p:pic>
        <p:nvPicPr>
          <p:cNvPr id="9" name="Picture 8">
            <a:extLst>
              <a:ext uri="{FF2B5EF4-FFF2-40B4-BE49-F238E27FC236}">
                <a16:creationId xmlns:a16="http://schemas.microsoft.com/office/drawing/2014/main" id="{9E114960-3144-423E-BE6C-59FE263ECE3A}"/>
              </a:ext>
            </a:extLst>
          </p:cNvPr>
          <p:cNvPicPr>
            <a:picLocks noChangeAspect="1"/>
          </p:cNvPicPr>
          <p:nvPr/>
        </p:nvPicPr>
        <p:blipFill>
          <a:blip r:embed="rId9"/>
          <a:stretch>
            <a:fillRect/>
          </a:stretch>
        </p:blipFill>
        <p:spPr>
          <a:xfrm>
            <a:off x="4120179" y="1837033"/>
            <a:ext cx="1390351" cy="623052"/>
          </a:xfrm>
          <a:prstGeom prst="rect">
            <a:avLst/>
          </a:prstGeom>
        </p:spPr>
      </p:pic>
      <p:pic>
        <p:nvPicPr>
          <p:cNvPr id="10" name="Picture 9">
            <a:extLst>
              <a:ext uri="{FF2B5EF4-FFF2-40B4-BE49-F238E27FC236}">
                <a16:creationId xmlns:a16="http://schemas.microsoft.com/office/drawing/2014/main" id="{B92A7C4A-B306-46B8-9C6C-758B03BF9C71}"/>
              </a:ext>
            </a:extLst>
          </p:cNvPr>
          <p:cNvPicPr>
            <a:picLocks noChangeAspect="1"/>
          </p:cNvPicPr>
          <p:nvPr/>
        </p:nvPicPr>
        <p:blipFill>
          <a:blip r:embed="rId10"/>
          <a:stretch>
            <a:fillRect/>
          </a:stretch>
        </p:blipFill>
        <p:spPr>
          <a:xfrm>
            <a:off x="4510522" y="5311681"/>
            <a:ext cx="731608" cy="675740"/>
          </a:xfrm>
          <a:prstGeom prst="rect">
            <a:avLst/>
          </a:prstGeom>
        </p:spPr>
      </p:pic>
      <p:pic>
        <p:nvPicPr>
          <p:cNvPr id="11" name="Picture 10">
            <a:extLst>
              <a:ext uri="{FF2B5EF4-FFF2-40B4-BE49-F238E27FC236}">
                <a16:creationId xmlns:a16="http://schemas.microsoft.com/office/drawing/2014/main" id="{359875C6-BE94-4193-A09C-729DF7DAAC59}"/>
              </a:ext>
            </a:extLst>
          </p:cNvPr>
          <p:cNvPicPr>
            <a:picLocks noChangeAspect="1"/>
          </p:cNvPicPr>
          <p:nvPr/>
        </p:nvPicPr>
        <p:blipFill>
          <a:blip r:embed="rId11"/>
          <a:stretch>
            <a:fillRect/>
          </a:stretch>
        </p:blipFill>
        <p:spPr>
          <a:xfrm>
            <a:off x="4277467" y="4696573"/>
            <a:ext cx="1242016" cy="563752"/>
          </a:xfrm>
          <a:prstGeom prst="rect">
            <a:avLst/>
          </a:prstGeom>
        </p:spPr>
      </p:pic>
      <p:pic>
        <p:nvPicPr>
          <p:cNvPr id="12" name="Picture 11">
            <a:extLst>
              <a:ext uri="{FF2B5EF4-FFF2-40B4-BE49-F238E27FC236}">
                <a16:creationId xmlns:a16="http://schemas.microsoft.com/office/drawing/2014/main" id="{B47C8DB0-EC53-4231-972A-97FC2ED20FA7}"/>
              </a:ext>
            </a:extLst>
          </p:cNvPr>
          <p:cNvPicPr>
            <a:picLocks noChangeAspect="1"/>
          </p:cNvPicPr>
          <p:nvPr/>
        </p:nvPicPr>
        <p:blipFill>
          <a:blip r:embed="rId12"/>
          <a:stretch>
            <a:fillRect/>
          </a:stretch>
        </p:blipFill>
        <p:spPr>
          <a:xfrm>
            <a:off x="4181443" y="3980934"/>
            <a:ext cx="1292116" cy="502504"/>
          </a:xfrm>
          <a:prstGeom prst="rect">
            <a:avLst/>
          </a:prstGeom>
        </p:spPr>
      </p:pic>
      <p:pic>
        <p:nvPicPr>
          <p:cNvPr id="13" name="Picture 12">
            <a:extLst>
              <a:ext uri="{FF2B5EF4-FFF2-40B4-BE49-F238E27FC236}">
                <a16:creationId xmlns:a16="http://schemas.microsoft.com/office/drawing/2014/main" id="{C6744FE0-A7DF-4111-99AA-6A4C8A1075ED}"/>
              </a:ext>
            </a:extLst>
          </p:cNvPr>
          <p:cNvPicPr>
            <a:picLocks noChangeAspect="1"/>
          </p:cNvPicPr>
          <p:nvPr/>
        </p:nvPicPr>
        <p:blipFill>
          <a:blip r:embed="rId13"/>
          <a:stretch>
            <a:fillRect/>
          </a:stretch>
        </p:blipFill>
        <p:spPr>
          <a:xfrm>
            <a:off x="4185159" y="3395039"/>
            <a:ext cx="1441880" cy="464218"/>
          </a:xfrm>
          <a:prstGeom prst="rect">
            <a:avLst/>
          </a:prstGeom>
        </p:spPr>
      </p:pic>
      <p:pic>
        <p:nvPicPr>
          <p:cNvPr id="14" name="Picture 13">
            <a:extLst>
              <a:ext uri="{FF2B5EF4-FFF2-40B4-BE49-F238E27FC236}">
                <a16:creationId xmlns:a16="http://schemas.microsoft.com/office/drawing/2014/main" id="{85BD78FD-21E8-4AA8-9B42-CEF5B1A7D4D0}"/>
              </a:ext>
            </a:extLst>
          </p:cNvPr>
          <p:cNvPicPr>
            <a:picLocks noChangeAspect="1"/>
          </p:cNvPicPr>
          <p:nvPr/>
        </p:nvPicPr>
        <p:blipFill>
          <a:blip r:embed="rId14"/>
          <a:stretch>
            <a:fillRect/>
          </a:stretch>
        </p:blipFill>
        <p:spPr>
          <a:xfrm>
            <a:off x="4088904" y="2735662"/>
            <a:ext cx="1582055" cy="267199"/>
          </a:xfrm>
          <a:prstGeom prst="rect">
            <a:avLst/>
          </a:prstGeom>
        </p:spPr>
      </p:pic>
      <p:pic>
        <p:nvPicPr>
          <p:cNvPr id="15" name="Picture 14">
            <a:extLst>
              <a:ext uri="{FF2B5EF4-FFF2-40B4-BE49-F238E27FC236}">
                <a16:creationId xmlns:a16="http://schemas.microsoft.com/office/drawing/2014/main" id="{2E7B5A94-74DB-45E4-BC9F-AC91FEC46157}"/>
              </a:ext>
            </a:extLst>
          </p:cNvPr>
          <p:cNvPicPr>
            <a:picLocks noChangeAspect="1"/>
          </p:cNvPicPr>
          <p:nvPr/>
        </p:nvPicPr>
        <p:blipFill>
          <a:blip r:embed="rId15"/>
          <a:stretch>
            <a:fillRect/>
          </a:stretch>
        </p:blipFill>
        <p:spPr>
          <a:xfrm>
            <a:off x="1208584" y="1090877"/>
            <a:ext cx="1936569" cy="2044210"/>
          </a:xfrm>
          <a:prstGeom prst="rect">
            <a:avLst/>
          </a:prstGeom>
        </p:spPr>
      </p:pic>
      <p:pic>
        <p:nvPicPr>
          <p:cNvPr id="16" name="Picture 15">
            <a:extLst>
              <a:ext uri="{FF2B5EF4-FFF2-40B4-BE49-F238E27FC236}">
                <a16:creationId xmlns:a16="http://schemas.microsoft.com/office/drawing/2014/main" id="{F11253F4-DDA8-4CCE-BBD1-7B3DFDB60521}"/>
              </a:ext>
            </a:extLst>
          </p:cNvPr>
          <p:cNvPicPr>
            <a:picLocks noChangeAspect="1"/>
          </p:cNvPicPr>
          <p:nvPr/>
        </p:nvPicPr>
        <p:blipFill>
          <a:blip r:embed="rId16"/>
          <a:stretch>
            <a:fillRect/>
          </a:stretch>
        </p:blipFill>
        <p:spPr>
          <a:xfrm>
            <a:off x="1392529" y="3395039"/>
            <a:ext cx="1560799" cy="493002"/>
          </a:xfrm>
          <a:prstGeom prst="rect">
            <a:avLst/>
          </a:prstGeom>
        </p:spPr>
      </p:pic>
      <p:pic>
        <p:nvPicPr>
          <p:cNvPr id="17" name="Picture 16">
            <a:extLst>
              <a:ext uri="{FF2B5EF4-FFF2-40B4-BE49-F238E27FC236}">
                <a16:creationId xmlns:a16="http://schemas.microsoft.com/office/drawing/2014/main" id="{0FF20148-824B-4470-BA0A-7B5843409E0D}"/>
              </a:ext>
            </a:extLst>
          </p:cNvPr>
          <p:cNvPicPr>
            <a:picLocks noChangeAspect="1"/>
          </p:cNvPicPr>
          <p:nvPr/>
        </p:nvPicPr>
        <p:blipFill>
          <a:blip r:embed="rId17"/>
          <a:stretch>
            <a:fillRect/>
          </a:stretch>
        </p:blipFill>
        <p:spPr>
          <a:xfrm>
            <a:off x="1535964" y="5267341"/>
            <a:ext cx="1422890" cy="668380"/>
          </a:xfrm>
          <a:prstGeom prst="rect">
            <a:avLst/>
          </a:prstGeom>
        </p:spPr>
      </p:pic>
      <p:pic>
        <p:nvPicPr>
          <p:cNvPr id="18" name="Picture 17">
            <a:extLst>
              <a:ext uri="{FF2B5EF4-FFF2-40B4-BE49-F238E27FC236}">
                <a16:creationId xmlns:a16="http://schemas.microsoft.com/office/drawing/2014/main" id="{D1312563-94AF-4E19-9F78-D6386D4E35BB}"/>
              </a:ext>
            </a:extLst>
          </p:cNvPr>
          <p:cNvPicPr>
            <a:picLocks noChangeAspect="1"/>
          </p:cNvPicPr>
          <p:nvPr/>
        </p:nvPicPr>
        <p:blipFill>
          <a:blip r:embed="rId18"/>
          <a:stretch>
            <a:fillRect/>
          </a:stretch>
        </p:blipFill>
        <p:spPr>
          <a:xfrm>
            <a:off x="1396469" y="3986754"/>
            <a:ext cx="1670543" cy="502569"/>
          </a:xfrm>
          <a:prstGeom prst="rect">
            <a:avLst/>
          </a:prstGeom>
        </p:spPr>
      </p:pic>
      <p:pic>
        <p:nvPicPr>
          <p:cNvPr id="19" name="Picture 18">
            <a:extLst>
              <a:ext uri="{FF2B5EF4-FFF2-40B4-BE49-F238E27FC236}">
                <a16:creationId xmlns:a16="http://schemas.microsoft.com/office/drawing/2014/main" id="{9DB3F07C-24C6-4326-A6B5-6ACB75227FA7}"/>
              </a:ext>
            </a:extLst>
          </p:cNvPr>
          <p:cNvPicPr>
            <a:picLocks noChangeAspect="1"/>
          </p:cNvPicPr>
          <p:nvPr/>
        </p:nvPicPr>
        <p:blipFill>
          <a:blip r:embed="rId19"/>
          <a:stretch>
            <a:fillRect/>
          </a:stretch>
        </p:blipFill>
        <p:spPr>
          <a:xfrm>
            <a:off x="1262460" y="2728475"/>
            <a:ext cx="1855499" cy="450487"/>
          </a:xfrm>
          <a:prstGeom prst="rect">
            <a:avLst/>
          </a:prstGeom>
        </p:spPr>
      </p:pic>
      <p:pic>
        <p:nvPicPr>
          <p:cNvPr id="20" name="Picture 19">
            <a:extLst>
              <a:ext uri="{FF2B5EF4-FFF2-40B4-BE49-F238E27FC236}">
                <a16:creationId xmlns:a16="http://schemas.microsoft.com/office/drawing/2014/main" id="{3B5F5EFE-E3D5-4B8D-A156-21C9853FF089}"/>
              </a:ext>
            </a:extLst>
          </p:cNvPr>
          <p:cNvPicPr>
            <a:picLocks noChangeAspect="1"/>
          </p:cNvPicPr>
          <p:nvPr/>
        </p:nvPicPr>
        <p:blipFill>
          <a:blip r:embed="rId20"/>
          <a:stretch>
            <a:fillRect/>
          </a:stretch>
        </p:blipFill>
        <p:spPr>
          <a:xfrm>
            <a:off x="1262460" y="3973722"/>
            <a:ext cx="1824435" cy="639769"/>
          </a:xfrm>
          <a:prstGeom prst="rect">
            <a:avLst/>
          </a:prstGeom>
        </p:spPr>
      </p:pic>
      <p:pic>
        <p:nvPicPr>
          <p:cNvPr id="21" name="Picture 20">
            <a:extLst>
              <a:ext uri="{FF2B5EF4-FFF2-40B4-BE49-F238E27FC236}">
                <a16:creationId xmlns:a16="http://schemas.microsoft.com/office/drawing/2014/main" id="{181026DB-0AED-4197-A09D-5599B603A2F4}"/>
              </a:ext>
            </a:extLst>
          </p:cNvPr>
          <p:cNvPicPr>
            <a:picLocks noChangeAspect="1"/>
          </p:cNvPicPr>
          <p:nvPr/>
        </p:nvPicPr>
        <p:blipFill>
          <a:blip r:embed="rId21"/>
          <a:stretch>
            <a:fillRect/>
          </a:stretch>
        </p:blipFill>
        <p:spPr>
          <a:xfrm>
            <a:off x="1568747" y="4538250"/>
            <a:ext cx="1253564" cy="801099"/>
          </a:xfrm>
          <a:prstGeom prst="rect">
            <a:avLst/>
          </a:prstGeom>
        </p:spPr>
      </p:pic>
    </p:spTree>
    <p:extLst>
      <p:ext uri="{BB962C8B-B14F-4D97-AF65-F5344CB8AC3E}">
        <p14:creationId xmlns:p14="http://schemas.microsoft.com/office/powerpoint/2010/main" val="38175804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596D3-E353-473C-84C4-101DCEF050AD}"/>
              </a:ext>
            </a:extLst>
          </p:cNvPr>
          <p:cNvSpPr>
            <a:spLocks noGrp="1"/>
          </p:cNvSpPr>
          <p:nvPr>
            <p:ph type="title"/>
          </p:nvPr>
        </p:nvSpPr>
        <p:spPr/>
        <p:txBody>
          <a:bodyPr/>
          <a:lstStyle/>
          <a:p>
            <a:pPr algn="ctr"/>
            <a:r>
              <a:rPr lang="en-GB" sz="3600" dirty="0">
                <a:solidFill>
                  <a:srgbClr val="00ABC9"/>
                </a:solidFill>
              </a:rPr>
              <a:t>IMMFA</a:t>
            </a:r>
            <a:r>
              <a:rPr lang="en-GB" sz="3600" dirty="0">
                <a:solidFill>
                  <a:schemeClr val="tx1"/>
                </a:solidFill>
              </a:rPr>
              <a:t> Associate Members</a:t>
            </a:r>
            <a:endParaRPr lang="en-GB" dirty="0"/>
          </a:p>
        </p:txBody>
      </p:sp>
      <p:pic>
        <p:nvPicPr>
          <p:cNvPr id="3" name="Picture 2">
            <a:extLst>
              <a:ext uri="{FF2B5EF4-FFF2-40B4-BE49-F238E27FC236}">
                <a16:creationId xmlns:a16="http://schemas.microsoft.com/office/drawing/2014/main" id="{C52D76E6-5C22-4186-B4D7-78783772A5F6}"/>
              </a:ext>
            </a:extLst>
          </p:cNvPr>
          <p:cNvPicPr>
            <a:picLocks noChangeAspect="1"/>
          </p:cNvPicPr>
          <p:nvPr/>
        </p:nvPicPr>
        <p:blipFill>
          <a:blip r:embed="rId3"/>
          <a:stretch>
            <a:fillRect/>
          </a:stretch>
        </p:blipFill>
        <p:spPr>
          <a:xfrm>
            <a:off x="1424608" y="1916832"/>
            <a:ext cx="1616159" cy="717276"/>
          </a:xfrm>
          <a:prstGeom prst="rect">
            <a:avLst/>
          </a:prstGeom>
        </p:spPr>
      </p:pic>
      <p:pic>
        <p:nvPicPr>
          <p:cNvPr id="4" name="Picture 3">
            <a:extLst>
              <a:ext uri="{FF2B5EF4-FFF2-40B4-BE49-F238E27FC236}">
                <a16:creationId xmlns:a16="http://schemas.microsoft.com/office/drawing/2014/main" id="{A8572F5A-837B-4C16-8738-C475E143BAC8}"/>
              </a:ext>
            </a:extLst>
          </p:cNvPr>
          <p:cNvPicPr>
            <a:picLocks noChangeAspect="1"/>
          </p:cNvPicPr>
          <p:nvPr/>
        </p:nvPicPr>
        <p:blipFill>
          <a:blip r:embed="rId4"/>
          <a:stretch>
            <a:fillRect/>
          </a:stretch>
        </p:blipFill>
        <p:spPr>
          <a:xfrm>
            <a:off x="1499254" y="3057375"/>
            <a:ext cx="1580932" cy="386297"/>
          </a:xfrm>
          <a:prstGeom prst="rect">
            <a:avLst/>
          </a:prstGeom>
        </p:spPr>
      </p:pic>
      <p:pic>
        <p:nvPicPr>
          <p:cNvPr id="5" name="Picture 4">
            <a:extLst>
              <a:ext uri="{FF2B5EF4-FFF2-40B4-BE49-F238E27FC236}">
                <a16:creationId xmlns:a16="http://schemas.microsoft.com/office/drawing/2014/main" id="{D68208CF-4276-437E-AAFD-C7A6A50BA86E}"/>
              </a:ext>
            </a:extLst>
          </p:cNvPr>
          <p:cNvPicPr>
            <a:picLocks noChangeAspect="1"/>
          </p:cNvPicPr>
          <p:nvPr/>
        </p:nvPicPr>
        <p:blipFill>
          <a:blip r:embed="rId5"/>
          <a:stretch>
            <a:fillRect/>
          </a:stretch>
        </p:blipFill>
        <p:spPr>
          <a:xfrm>
            <a:off x="1439273" y="4052728"/>
            <a:ext cx="1586828" cy="371912"/>
          </a:xfrm>
          <a:prstGeom prst="rect">
            <a:avLst/>
          </a:prstGeom>
        </p:spPr>
      </p:pic>
      <p:pic>
        <p:nvPicPr>
          <p:cNvPr id="6" name="Picture 5">
            <a:extLst>
              <a:ext uri="{FF2B5EF4-FFF2-40B4-BE49-F238E27FC236}">
                <a16:creationId xmlns:a16="http://schemas.microsoft.com/office/drawing/2014/main" id="{34BF2525-47DA-4FA3-AB62-AD4AC3ED26A7}"/>
              </a:ext>
            </a:extLst>
          </p:cNvPr>
          <p:cNvPicPr>
            <a:picLocks noChangeAspect="1"/>
          </p:cNvPicPr>
          <p:nvPr/>
        </p:nvPicPr>
        <p:blipFill>
          <a:blip r:embed="rId6"/>
          <a:stretch>
            <a:fillRect/>
          </a:stretch>
        </p:blipFill>
        <p:spPr>
          <a:xfrm>
            <a:off x="4024548" y="1981645"/>
            <a:ext cx="701655" cy="699786"/>
          </a:xfrm>
          <a:prstGeom prst="rect">
            <a:avLst/>
          </a:prstGeom>
        </p:spPr>
      </p:pic>
      <p:pic>
        <p:nvPicPr>
          <p:cNvPr id="7" name="Picture 6">
            <a:extLst>
              <a:ext uri="{FF2B5EF4-FFF2-40B4-BE49-F238E27FC236}">
                <a16:creationId xmlns:a16="http://schemas.microsoft.com/office/drawing/2014/main" id="{D8A602A7-1705-43C3-8D8C-2870EE94ABA3}"/>
              </a:ext>
            </a:extLst>
          </p:cNvPr>
          <p:cNvPicPr>
            <a:picLocks noChangeAspect="1"/>
          </p:cNvPicPr>
          <p:nvPr/>
        </p:nvPicPr>
        <p:blipFill>
          <a:blip r:embed="rId7"/>
          <a:stretch>
            <a:fillRect/>
          </a:stretch>
        </p:blipFill>
        <p:spPr>
          <a:xfrm>
            <a:off x="3788754" y="3035208"/>
            <a:ext cx="1393944" cy="278046"/>
          </a:xfrm>
          <a:prstGeom prst="rect">
            <a:avLst/>
          </a:prstGeom>
        </p:spPr>
      </p:pic>
      <p:pic>
        <p:nvPicPr>
          <p:cNvPr id="8" name="Picture 7">
            <a:extLst>
              <a:ext uri="{FF2B5EF4-FFF2-40B4-BE49-F238E27FC236}">
                <a16:creationId xmlns:a16="http://schemas.microsoft.com/office/drawing/2014/main" id="{532024DE-89A8-474F-9E83-0B1D361073D1}"/>
              </a:ext>
            </a:extLst>
          </p:cNvPr>
          <p:cNvPicPr>
            <a:picLocks noChangeAspect="1"/>
          </p:cNvPicPr>
          <p:nvPr/>
        </p:nvPicPr>
        <p:blipFill>
          <a:blip r:embed="rId8"/>
          <a:stretch>
            <a:fillRect/>
          </a:stretch>
        </p:blipFill>
        <p:spPr>
          <a:xfrm>
            <a:off x="3788754" y="3995597"/>
            <a:ext cx="1303602" cy="429043"/>
          </a:xfrm>
          <a:prstGeom prst="rect">
            <a:avLst/>
          </a:prstGeom>
        </p:spPr>
      </p:pic>
      <p:pic>
        <p:nvPicPr>
          <p:cNvPr id="9" name="Picture 8">
            <a:extLst>
              <a:ext uri="{FF2B5EF4-FFF2-40B4-BE49-F238E27FC236}">
                <a16:creationId xmlns:a16="http://schemas.microsoft.com/office/drawing/2014/main" id="{4DA1E5B2-9BEE-4E36-8C98-694A3955FCA4}"/>
              </a:ext>
            </a:extLst>
          </p:cNvPr>
          <p:cNvPicPr>
            <a:picLocks noChangeAspect="1"/>
          </p:cNvPicPr>
          <p:nvPr/>
        </p:nvPicPr>
        <p:blipFill>
          <a:blip r:embed="rId9"/>
          <a:stretch>
            <a:fillRect/>
          </a:stretch>
        </p:blipFill>
        <p:spPr>
          <a:xfrm>
            <a:off x="3656856" y="4781905"/>
            <a:ext cx="1720753" cy="429042"/>
          </a:xfrm>
          <a:prstGeom prst="rect">
            <a:avLst/>
          </a:prstGeom>
        </p:spPr>
      </p:pic>
      <p:pic>
        <p:nvPicPr>
          <p:cNvPr id="10" name="Picture 9">
            <a:extLst>
              <a:ext uri="{FF2B5EF4-FFF2-40B4-BE49-F238E27FC236}">
                <a16:creationId xmlns:a16="http://schemas.microsoft.com/office/drawing/2014/main" id="{CFF1E006-6481-4F6B-8F5D-7C24B0572511}"/>
              </a:ext>
            </a:extLst>
          </p:cNvPr>
          <p:cNvPicPr>
            <a:picLocks noChangeAspect="1"/>
          </p:cNvPicPr>
          <p:nvPr/>
        </p:nvPicPr>
        <p:blipFill>
          <a:blip r:embed="rId10"/>
          <a:stretch>
            <a:fillRect/>
          </a:stretch>
        </p:blipFill>
        <p:spPr>
          <a:xfrm>
            <a:off x="5725462" y="2165289"/>
            <a:ext cx="2994865" cy="328558"/>
          </a:xfrm>
          <a:prstGeom prst="rect">
            <a:avLst/>
          </a:prstGeom>
        </p:spPr>
      </p:pic>
      <p:pic>
        <p:nvPicPr>
          <p:cNvPr id="11" name="Picture 10">
            <a:extLst>
              <a:ext uri="{FF2B5EF4-FFF2-40B4-BE49-F238E27FC236}">
                <a16:creationId xmlns:a16="http://schemas.microsoft.com/office/drawing/2014/main" id="{3653A63B-97D2-4157-BA8C-4FB5B61B6B79}"/>
              </a:ext>
            </a:extLst>
          </p:cNvPr>
          <p:cNvPicPr>
            <a:picLocks noChangeAspect="1"/>
          </p:cNvPicPr>
          <p:nvPr/>
        </p:nvPicPr>
        <p:blipFill>
          <a:blip r:embed="rId11"/>
          <a:stretch>
            <a:fillRect/>
          </a:stretch>
        </p:blipFill>
        <p:spPr>
          <a:xfrm>
            <a:off x="6058481" y="3065114"/>
            <a:ext cx="1650297" cy="378558"/>
          </a:xfrm>
          <a:prstGeom prst="rect">
            <a:avLst/>
          </a:prstGeom>
        </p:spPr>
      </p:pic>
      <p:pic>
        <p:nvPicPr>
          <p:cNvPr id="12" name="Picture 11">
            <a:extLst>
              <a:ext uri="{FF2B5EF4-FFF2-40B4-BE49-F238E27FC236}">
                <a16:creationId xmlns:a16="http://schemas.microsoft.com/office/drawing/2014/main" id="{6CE5DDE2-6FE5-495F-9106-ADDB021C0261}"/>
              </a:ext>
            </a:extLst>
          </p:cNvPr>
          <p:cNvPicPr>
            <a:picLocks noChangeAspect="1"/>
          </p:cNvPicPr>
          <p:nvPr/>
        </p:nvPicPr>
        <p:blipFill>
          <a:blip r:embed="rId12"/>
          <a:stretch>
            <a:fillRect/>
          </a:stretch>
        </p:blipFill>
        <p:spPr>
          <a:xfrm>
            <a:off x="6276453" y="4045839"/>
            <a:ext cx="1432325" cy="328558"/>
          </a:xfrm>
          <a:prstGeom prst="rect">
            <a:avLst/>
          </a:prstGeom>
        </p:spPr>
      </p:pic>
    </p:spTree>
    <p:extLst>
      <p:ext uri="{BB962C8B-B14F-4D97-AF65-F5344CB8AC3E}">
        <p14:creationId xmlns:p14="http://schemas.microsoft.com/office/powerpoint/2010/main" val="3590308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49613-8906-460D-AA10-3A6EFC2A67AF}"/>
              </a:ext>
            </a:extLst>
          </p:cNvPr>
          <p:cNvSpPr>
            <a:spLocks noGrp="1"/>
          </p:cNvSpPr>
          <p:nvPr>
            <p:ph type="title"/>
          </p:nvPr>
        </p:nvSpPr>
        <p:spPr/>
        <p:txBody>
          <a:bodyPr/>
          <a:lstStyle/>
          <a:p>
            <a:r>
              <a:rPr lang="en-GB" dirty="0"/>
              <a:t>IMMFA’s Mission</a:t>
            </a:r>
          </a:p>
        </p:txBody>
      </p:sp>
      <p:sp>
        <p:nvSpPr>
          <p:cNvPr id="3" name="Content Placeholder 2">
            <a:extLst>
              <a:ext uri="{FF2B5EF4-FFF2-40B4-BE49-F238E27FC236}">
                <a16:creationId xmlns:a16="http://schemas.microsoft.com/office/drawing/2014/main" id="{A7FAFE3F-47F1-4D6D-B0E6-F402DA382F06}"/>
              </a:ext>
            </a:extLst>
          </p:cNvPr>
          <p:cNvSpPr>
            <a:spLocks noGrp="1"/>
          </p:cNvSpPr>
          <p:nvPr>
            <p:ph idx="1"/>
          </p:nvPr>
        </p:nvSpPr>
        <p:spPr/>
        <p:txBody>
          <a:bodyPr/>
          <a:lstStyle/>
          <a:p>
            <a:pPr>
              <a:lnSpc>
                <a:spcPct val="150000"/>
              </a:lnSpc>
            </a:pPr>
            <a:r>
              <a:rPr lang="en-GB" dirty="0"/>
              <a:t>The Institutional Money Market Funds Association (IMMFA) is the only trade association in Europe dedicated to Money Market Funds</a:t>
            </a:r>
          </a:p>
          <a:p>
            <a:pPr lvl="0">
              <a:lnSpc>
                <a:spcPct val="150000"/>
              </a:lnSpc>
            </a:pPr>
            <a:r>
              <a:rPr lang="en-GB" dirty="0"/>
              <a:t>Our core objective is to promote and support development and integrity of the money market fund industry</a:t>
            </a:r>
          </a:p>
          <a:p>
            <a:pPr marL="892175" lvl="2" indent="-350838">
              <a:lnSpc>
                <a:spcPct val="150000"/>
              </a:lnSpc>
              <a:buFont typeface="Wingdings" panose="05000000000000000000" pitchFamily="2" charset="2"/>
              <a:buChar char="Ø"/>
            </a:pPr>
            <a:r>
              <a:rPr lang="en-GB" sz="2400" dirty="0"/>
              <a:t>Informing and influencing policy makers regarding money market fund issues</a:t>
            </a:r>
          </a:p>
          <a:p>
            <a:pPr marL="892175" lvl="2" indent="-350838">
              <a:lnSpc>
                <a:spcPct val="150000"/>
              </a:lnSpc>
              <a:buFont typeface="Wingdings" panose="05000000000000000000" pitchFamily="2" charset="2"/>
              <a:buChar char="Ø"/>
            </a:pPr>
            <a:r>
              <a:rPr lang="en-GB" sz="2400" dirty="0"/>
              <a:t>Educating investors about money market funds</a:t>
            </a:r>
          </a:p>
          <a:p>
            <a:pPr marL="892175" lvl="2" indent="-350838">
              <a:lnSpc>
                <a:spcPct val="150000"/>
              </a:lnSpc>
              <a:buFont typeface="Wingdings" panose="05000000000000000000" pitchFamily="2" charset="2"/>
              <a:buChar char="Ø"/>
            </a:pPr>
            <a:r>
              <a:rPr lang="en-GB" sz="2400" dirty="0"/>
              <a:t>Providing timely data on members’ funds</a:t>
            </a:r>
          </a:p>
          <a:p>
            <a:pPr marL="0" indent="0">
              <a:buNone/>
            </a:pPr>
            <a:endParaRPr lang="en-GB" dirty="0"/>
          </a:p>
        </p:txBody>
      </p:sp>
    </p:spTree>
    <p:extLst>
      <p:ext uri="{BB962C8B-B14F-4D97-AF65-F5344CB8AC3E}">
        <p14:creationId xmlns:p14="http://schemas.microsoft.com/office/powerpoint/2010/main" val="165369477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Money Market Funds – the basics</a:t>
            </a:r>
          </a:p>
        </p:txBody>
      </p:sp>
      <p:sp>
        <p:nvSpPr>
          <p:cNvPr id="4" name="Content Placeholder 3"/>
          <p:cNvSpPr>
            <a:spLocks noGrp="1"/>
          </p:cNvSpPr>
          <p:nvPr>
            <p:ph idx="1"/>
          </p:nvPr>
        </p:nvSpPr>
        <p:spPr/>
        <p:txBody>
          <a:bodyPr/>
          <a:lstStyle/>
          <a:p>
            <a:r>
              <a:rPr lang="en-GB" dirty="0"/>
              <a:t>Money Market Funds (MMFs) are mutual funds which invest in short-term money market instruments</a:t>
            </a:r>
          </a:p>
          <a:p>
            <a:pPr marL="0" indent="0">
              <a:buNone/>
            </a:pPr>
            <a:endParaRPr lang="en-GB" dirty="0"/>
          </a:p>
        </p:txBody>
      </p:sp>
    </p:spTree>
    <p:extLst>
      <p:ext uri="{BB962C8B-B14F-4D97-AF65-F5344CB8AC3E}">
        <p14:creationId xmlns:p14="http://schemas.microsoft.com/office/powerpoint/2010/main" val="30508740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Money Market Funds – the basics</a:t>
            </a:r>
          </a:p>
        </p:txBody>
      </p:sp>
      <p:sp>
        <p:nvSpPr>
          <p:cNvPr id="4" name="Content Placeholder 3"/>
          <p:cNvSpPr>
            <a:spLocks noGrp="1"/>
          </p:cNvSpPr>
          <p:nvPr>
            <p:ph idx="1"/>
          </p:nvPr>
        </p:nvSpPr>
        <p:spPr/>
        <p:txBody>
          <a:bodyPr/>
          <a:lstStyle/>
          <a:p>
            <a:r>
              <a:rPr lang="en-GB" dirty="0"/>
              <a:t>Money Market Funds (MMFs) are mutual funds which invest in short-term money market instruments</a:t>
            </a:r>
          </a:p>
          <a:p>
            <a:endParaRPr lang="en-GB" dirty="0"/>
          </a:p>
        </p:txBody>
      </p:sp>
      <p:grpSp>
        <p:nvGrpSpPr>
          <p:cNvPr id="20" name="Group 19">
            <a:extLst>
              <a:ext uri="{FF2B5EF4-FFF2-40B4-BE49-F238E27FC236}">
                <a16:creationId xmlns:a16="http://schemas.microsoft.com/office/drawing/2014/main" id="{65B62F62-5CB1-42A7-B7A2-0514E255134F}"/>
              </a:ext>
            </a:extLst>
          </p:cNvPr>
          <p:cNvGrpSpPr/>
          <p:nvPr/>
        </p:nvGrpSpPr>
        <p:grpSpPr>
          <a:xfrm>
            <a:off x="1208584" y="2276872"/>
            <a:ext cx="7128792" cy="3889968"/>
            <a:chOff x="1208584" y="2276872"/>
            <a:chExt cx="7128792" cy="3889968"/>
          </a:xfrm>
        </p:grpSpPr>
        <p:grpSp>
          <p:nvGrpSpPr>
            <p:cNvPr id="7" name="Group 6">
              <a:extLst>
                <a:ext uri="{FF2B5EF4-FFF2-40B4-BE49-F238E27FC236}">
                  <a16:creationId xmlns:a16="http://schemas.microsoft.com/office/drawing/2014/main" id="{FC908FC2-FC72-4A60-9D1D-E2DEDE090848}"/>
                </a:ext>
              </a:extLst>
            </p:cNvPr>
            <p:cNvGrpSpPr/>
            <p:nvPr/>
          </p:nvGrpSpPr>
          <p:grpSpPr>
            <a:xfrm>
              <a:off x="2809329" y="2382747"/>
              <a:ext cx="4029282" cy="3784093"/>
              <a:chOff x="2809329" y="2382747"/>
              <a:chExt cx="4029282" cy="3784093"/>
            </a:xfrm>
          </p:grpSpPr>
          <p:grpSp>
            <p:nvGrpSpPr>
              <p:cNvPr id="5" name="Group 4">
                <a:extLst>
                  <a:ext uri="{FF2B5EF4-FFF2-40B4-BE49-F238E27FC236}">
                    <a16:creationId xmlns:a16="http://schemas.microsoft.com/office/drawing/2014/main" id="{519FA939-CF75-4C88-8174-5D4BB9AA2660}"/>
                  </a:ext>
                </a:extLst>
              </p:cNvPr>
              <p:cNvGrpSpPr/>
              <p:nvPr/>
            </p:nvGrpSpPr>
            <p:grpSpPr>
              <a:xfrm>
                <a:off x="2864623" y="2397778"/>
                <a:ext cx="3973988" cy="3769062"/>
                <a:chOff x="2834992" y="893780"/>
                <a:chExt cx="3893248" cy="3769062"/>
              </a:xfrm>
            </p:grpSpPr>
            <p:sp>
              <p:nvSpPr>
                <p:cNvPr id="18" name="TextBox 17">
                  <a:extLst>
                    <a:ext uri="{FF2B5EF4-FFF2-40B4-BE49-F238E27FC236}">
                      <a16:creationId xmlns:a16="http://schemas.microsoft.com/office/drawing/2014/main" id="{8A4D99A0-815B-4626-8EF1-55AE6FAE10DC}"/>
                    </a:ext>
                  </a:extLst>
                </p:cNvPr>
                <p:cNvSpPr txBox="1"/>
                <p:nvPr/>
              </p:nvSpPr>
              <p:spPr>
                <a:xfrm>
                  <a:off x="3945679" y="4355065"/>
                  <a:ext cx="1353486" cy="307777"/>
                </a:xfrm>
                <a:prstGeom prst="rect">
                  <a:avLst/>
                </a:prstGeom>
                <a:noFill/>
              </p:spPr>
              <p:txBody>
                <a:bodyPr wrap="square" rtlCol="0">
                  <a:spAutoFit/>
                </a:bodyPr>
                <a:lstStyle/>
                <a:p>
                  <a:pPr algn="ctr">
                    <a:buClr>
                      <a:schemeClr val="tx2"/>
                    </a:buClr>
                  </a:pPr>
                  <a:r>
                    <a:rPr lang="en-US" sz="1400" b="1" dirty="0"/>
                    <a:t>Diversification</a:t>
                  </a:r>
                </a:p>
              </p:txBody>
            </p:sp>
            <p:sp>
              <p:nvSpPr>
                <p:cNvPr id="24" name="Freeform 56">
                  <a:extLst>
                    <a:ext uri="{FF2B5EF4-FFF2-40B4-BE49-F238E27FC236}">
                      <a16:creationId xmlns:a16="http://schemas.microsoft.com/office/drawing/2014/main" id="{0AC9B5B2-41E5-49A7-BFDC-B1DA1B4F6EBB}"/>
                    </a:ext>
                  </a:extLst>
                </p:cNvPr>
                <p:cNvSpPr/>
                <p:nvPr/>
              </p:nvSpPr>
              <p:spPr>
                <a:xfrm>
                  <a:off x="5438492" y="893780"/>
                  <a:ext cx="1269100" cy="1239457"/>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p:txBody>
            </p:sp>
            <p:sp>
              <p:nvSpPr>
                <p:cNvPr id="28" name="TextBox 27">
                  <a:extLst>
                    <a:ext uri="{FF2B5EF4-FFF2-40B4-BE49-F238E27FC236}">
                      <a16:creationId xmlns:a16="http://schemas.microsoft.com/office/drawing/2014/main" id="{9F8336EC-D74B-4B09-825F-3F74BB84F656}"/>
                    </a:ext>
                  </a:extLst>
                </p:cNvPr>
                <p:cNvSpPr txBox="1"/>
                <p:nvPr/>
              </p:nvSpPr>
              <p:spPr>
                <a:xfrm>
                  <a:off x="5374754" y="1348938"/>
                  <a:ext cx="1353486" cy="337798"/>
                </a:xfrm>
                <a:prstGeom prst="rect">
                  <a:avLst/>
                </a:prstGeom>
                <a:noFill/>
              </p:spPr>
              <p:txBody>
                <a:bodyPr wrap="square" rtlCol="0">
                  <a:spAutoFit/>
                </a:bodyPr>
                <a:lstStyle/>
                <a:p>
                  <a:pPr algn="ctr">
                    <a:buClr>
                      <a:schemeClr val="tx2"/>
                    </a:buClr>
                  </a:pPr>
                  <a:r>
                    <a:rPr lang="en-US" sz="1400" b="1" dirty="0">
                      <a:solidFill>
                        <a:schemeClr val="bg2"/>
                      </a:solidFill>
                    </a:rPr>
                    <a:t>Yield</a:t>
                  </a:r>
                </a:p>
              </p:txBody>
            </p:sp>
            <p:sp>
              <p:nvSpPr>
                <p:cNvPr id="32" name="TextBox 31">
                  <a:extLst>
                    <a:ext uri="{FF2B5EF4-FFF2-40B4-BE49-F238E27FC236}">
                      <a16:creationId xmlns:a16="http://schemas.microsoft.com/office/drawing/2014/main" id="{F2D29F82-0B5A-4458-8F6E-7E34153DB5FC}"/>
                    </a:ext>
                  </a:extLst>
                </p:cNvPr>
                <p:cNvSpPr txBox="1"/>
                <p:nvPr/>
              </p:nvSpPr>
              <p:spPr>
                <a:xfrm>
                  <a:off x="2834992" y="4038198"/>
                  <a:ext cx="1248274" cy="307777"/>
                </a:xfrm>
                <a:prstGeom prst="rect">
                  <a:avLst/>
                </a:prstGeom>
                <a:noFill/>
              </p:spPr>
              <p:txBody>
                <a:bodyPr wrap="square" rtlCol="0">
                  <a:spAutoFit/>
                </a:bodyPr>
                <a:lstStyle/>
                <a:p>
                  <a:pPr algn="ctr">
                    <a:buClr>
                      <a:schemeClr val="tx2"/>
                    </a:buClr>
                  </a:pPr>
                  <a:r>
                    <a:rPr lang="en-US" sz="1400" b="1" dirty="0"/>
                    <a:t>Structure</a:t>
                  </a:r>
                </a:p>
              </p:txBody>
            </p:sp>
          </p:grpSp>
          <p:grpSp>
            <p:nvGrpSpPr>
              <p:cNvPr id="6" name="Group 5">
                <a:extLst>
                  <a:ext uri="{FF2B5EF4-FFF2-40B4-BE49-F238E27FC236}">
                    <a16:creationId xmlns:a16="http://schemas.microsoft.com/office/drawing/2014/main" id="{83D99A47-CA25-415F-BFB9-C36CD10F9315}"/>
                  </a:ext>
                </a:extLst>
              </p:cNvPr>
              <p:cNvGrpSpPr/>
              <p:nvPr/>
            </p:nvGrpSpPr>
            <p:grpSpPr>
              <a:xfrm>
                <a:off x="4031562" y="2382747"/>
                <a:ext cx="1353486" cy="1254488"/>
                <a:chOff x="4031562" y="2367716"/>
                <a:chExt cx="1353486" cy="1254488"/>
              </a:xfrm>
            </p:grpSpPr>
            <p:sp>
              <p:nvSpPr>
                <p:cNvPr id="25" name="Freeform 47">
                  <a:extLst>
                    <a:ext uri="{FF2B5EF4-FFF2-40B4-BE49-F238E27FC236}">
                      <a16:creationId xmlns:a16="http://schemas.microsoft.com/office/drawing/2014/main" id="{56035654-64E0-4454-83EB-F99434FE062F}"/>
                    </a:ext>
                  </a:extLst>
                </p:cNvPr>
                <p:cNvSpPr/>
                <p:nvPr/>
              </p:nvSpPr>
              <p:spPr>
                <a:xfrm>
                  <a:off x="4116674" y="2367716"/>
                  <a:ext cx="1239340" cy="1254488"/>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p:txBody>
            </p:sp>
            <p:sp>
              <p:nvSpPr>
                <p:cNvPr id="33" name="TextBox 32">
                  <a:extLst>
                    <a:ext uri="{FF2B5EF4-FFF2-40B4-BE49-F238E27FC236}">
                      <a16:creationId xmlns:a16="http://schemas.microsoft.com/office/drawing/2014/main" id="{91BF0CAE-9F92-49D7-B90F-0E06501CAF2C}"/>
                    </a:ext>
                  </a:extLst>
                </p:cNvPr>
                <p:cNvSpPr txBox="1"/>
                <p:nvPr/>
              </p:nvSpPr>
              <p:spPr>
                <a:xfrm>
                  <a:off x="4031562" y="2824592"/>
                  <a:ext cx="1353486" cy="307777"/>
                </a:xfrm>
                <a:prstGeom prst="rect">
                  <a:avLst/>
                </a:prstGeom>
                <a:noFill/>
              </p:spPr>
              <p:txBody>
                <a:bodyPr wrap="square" rtlCol="0">
                  <a:spAutoFit/>
                </a:bodyPr>
                <a:lstStyle/>
                <a:p>
                  <a:pPr algn="ctr">
                    <a:buClr>
                      <a:schemeClr val="tx2"/>
                    </a:buClr>
                  </a:pPr>
                  <a:r>
                    <a:rPr lang="en-US" sz="1400" b="1" dirty="0">
                      <a:solidFill>
                        <a:schemeClr val="bg2"/>
                      </a:solidFill>
                    </a:rPr>
                    <a:t>Liquidity</a:t>
                  </a:r>
                </a:p>
              </p:txBody>
            </p:sp>
          </p:grpSp>
          <p:grpSp>
            <p:nvGrpSpPr>
              <p:cNvPr id="3" name="Group 2">
                <a:extLst>
                  <a:ext uri="{FF2B5EF4-FFF2-40B4-BE49-F238E27FC236}">
                    <a16:creationId xmlns:a16="http://schemas.microsoft.com/office/drawing/2014/main" id="{FDC4699D-D1E6-4DC7-BB92-6F82417DE0AC}"/>
                  </a:ext>
                </a:extLst>
              </p:cNvPr>
              <p:cNvGrpSpPr/>
              <p:nvPr/>
            </p:nvGrpSpPr>
            <p:grpSpPr>
              <a:xfrm>
                <a:off x="2809329" y="2397778"/>
                <a:ext cx="1353486" cy="1254488"/>
                <a:chOff x="2809329" y="2379247"/>
                <a:chExt cx="1353486" cy="1254488"/>
              </a:xfrm>
            </p:grpSpPr>
            <p:sp>
              <p:nvSpPr>
                <p:cNvPr id="11" name="Freeform 47">
                  <a:extLst>
                    <a:ext uri="{FF2B5EF4-FFF2-40B4-BE49-F238E27FC236}">
                      <a16:creationId xmlns:a16="http://schemas.microsoft.com/office/drawing/2014/main" id="{33C1606E-8864-4F66-8693-9E14F18279C6}"/>
                    </a:ext>
                  </a:extLst>
                </p:cNvPr>
                <p:cNvSpPr/>
                <p:nvPr/>
              </p:nvSpPr>
              <p:spPr>
                <a:xfrm>
                  <a:off x="2814091" y="2379247"/>
                  <a:ext cx="1239340" cy="1254488"/>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p:txBody>
            </p:sp>
            <p:sp>
              <p:nvSpPr>
                <p:cNvPr id="38" name="TextBox 37">
                  <a:extLst>
                    <a:ext uri="{FF2B5EF4-FFF2-40B4-BE49-F238E27FC236}">
                      <a16:creationId xmlns:a16="http://schemas.microsoft.com/office/drawing/2014/main" id="{0E091349-E238-47F5-B3E9-4B9D4943CCCE}"/>
                    </a:ext>
                  </a:extLst>
                </p:cNvPr>
                <p:cNvSpPr txBox="1"/>
                <p:nvPr/>
              </p:nvSpPr>
              <p:spPr>
                <a:xfrm>
                  <a:off x="2809329" y="2841071"/>
                  <a:ext cx="1353486" cy="307777"/>
                </a:xfrm>
                <a:prstGeom prst="rect">
                  <a:avLst/>
                </a:prstGeom>
                <a:noFill/>
              </p:spPr>
              <p:txBody>
                <a:bodyPr wrap="square" rtlCol="0">
                  <a:spAutoFit/>
                </a:bodyPr>
                <a:lstStyle/>
                <a:p>
                  <a:pPr algn="ctr">
                    <a:buClr>
                      <a:schemeClr val="tx2"/>
                    </a:buClr>
                  </a:pPr>
                  <a:r>
                    <a:rPr lang="en-US" sz="1400" b="1" dirty="0">
                      <a:solidFill>
                        <a:schemeClr val="bg2"/>
                      </a:solidFill>
                    </a:rPr>
                    <a:t>Security</a:t>
                  </a:r>
                </a:p>
              </p:txBody>
            </p:sp>
          </p:grpSp>
        </p:grpSp>
        <p:sp>
          <p:nvSpPr>
            <p:cNvPr id="2" name="Oval 1">
              <a:extLst>
                <a:ext uri="{FF2B5EF4-FFF2-40B4-BE49-F238E27FC236}">
                  <a16:creationId xmlns:a16="http://schemas.microsoft.com/office/drawing/2014/main" id="{0E4202CB-284F-4894-B223-BDBFE2335234}"/>
                </a:ext>
              </a:extLst>
            </p:cNvPr>
            <p:cNvSpPr/>
            <p:nvPr/>
          </p:nvSpPr>
          <p:spPr bwMode="auto">
            <a:xfrm>
              <a:off x="1208584" y="2276872"/>
              <a:ext cx="7128792" cy="1456969"/>
            </a:xfrm>
            <a:prstGeom prst="ellipse">
              <a:avLst/>
            </a:prstGeom>
            <a:noFill/>
            <a:ln w="9525" cap="flat" cmpd="sng" algn="ctr">
              <a:solidFill>
                <a:srgbClr val="0070C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grpSp>
    </p:spTree>
    <p:extLst>
      <p:ext uri="{BB962C8B-B14F-4D97-AF65-F5344CB8AC3E}">
        <p14:creationId xmlns:p14="http://schemas.microsoft.com/office/powerpoint/2010/main" val="20810540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Money Market Funds – the basics</a:t>
            </a:r>
          </a:p>
        </p:txBody>
      </p:sp>
      <p:sp>
        <p:nvSpPr>
          <p:cNvPr id="11" name="Freeform 47">
            <a:extLst>
              <a:ext uri="{FF2B5EF4-FFF2-40B4-BE49-F238E27FC236}">
                <a16:creationId xmlns:a16="http://schemas.microsoft.com/office/drawing/2014/main" id="{33C1606E-8864-4F66-8693-9E14F18279C6}"/>
              </a:ext>
            </a:extLst>
          </p:cNvPr>
          <p:cNvSpPr/>
          <p:nvPr/>
        </p:nvSpPr>
        <p:spPr>
          <a:xfrm>
            <a:off x="2814091" y="2379247"/>
            <a:ext cx="1239340" cy="1254488"/>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p:txBody>
      </p:sp>
      <p:sp>
        <p:nvSpPr>
          <p:cNvPr id="31" name="TextBox 30">
            <a:extLst>
              <a:ext uri="{FF2B5EF4-FFF2-40B4-BE49-F238E27FC236}">
                <a16:creationId xmlns:a16="http://schemas.microsoft.com/office/drawing/2014/main" id="{02F5E0FC-72B7-4692-98C3-E18571E5A654}"/>
              </a:ext>
            </a:extLst>
          </p:cNvPr>
          <p:cNvSpPr txBox="1"/>
          <p:nvPr/>
        </p:nvSpPr>
        <p:spPr>
          <a:xfrm>
            <a:off x="5294459" y="4111716"/>
            <a:ext cx="1353485" cy="307777"/>
          </a:xfrm>
          <a:prstGeom prst="rect">
            <a:avLst/>
          </a:prstGeom>
          <a:noFill/>
        </p:spPr>
        <p:txBody>
          <a:bodyPr wrap="square" rtlCol="0">
            <a:spAutoFit/>
          </a:bodyPr>
          <a:lstStyle/>
          <a:p>
            <a:pPr algn="ctr">
              <a:buClr>
                <a:schemeClr val="tx2"/>
              </a:buClr>
            </a:pPr>
            <a:r>
              <a:rPr lang="en-US" sz="1400" b="1" dirty="0">
                <a:solidFill>
                  <a:schemeClr val="bg2"/>
                </a:solidFill>
              </a:rPr>
              <a:t>Scale</a:t>
            </a:r>
          </a:p>
        </p:txBody>
      </p:sp>
      <p:grpSp>
        <p:nvGrpSpPr>
          <p:cNvPr id="5" name="Group 4">
            <a:extLst>
              <a:ext uri="{FF2B5EF4-FFF2-40B4-BE49-F238E27FC236}">
                <a16:creationId xmlns:a16="http://schemas.microsoft.com/office/drawing/2014/main" id="{519FA939-CF75-4C88-8174-5D4BB9AA2660}"/>
              </a:ext>
            </a:extLst>
          </p:cNvPr>
          <p:cNvGrpSpPr/>
          <p:nvPr/>
        </p:nvGrpSpPr>
        <p:grpSpPr>
          <a:xfrm>
            <a:off x="848544" y="2141632"/>
            <a:ext cx="7776863" cy="4311704"/>
            <a:chOff x="764811" y="1943194"/>
            <a:chExt cx="7618861" cy="4311704"/>
          </a:xfrm>
        </p:grpSpPr>
        <p:sp>
          <p:nvSpPr>
            <p:cNvPr id="30" name="Freeform 56">
              <a:extLst>
                <a:ext uri="{FF2B5EF4-FFF2-40B4-BE49-F238E27FC236}">
                  <a16:creationId xmlns:a16="http://schemas.microsoft.com/office/drawing/2014/main" id="{0AC9B5B2-41E5-49A7-BFDC-B1DA1B4F6EBB}"/>
                </a:ext>
              </a:extLst>
            </p:cNvPr>
            <p:cNvSpPr/>
            <p:nvPr/>
          </p:nvSpPr>
          <p:spPr>
            <a:xfrm>
              <a:off x="2828231" y="3572105"/>
              <a:ext cx="1239339" cy="1254488"/>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rgbClr val="0BBD3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p:txBody>
        </p:sp>
        <p:sp>
          <p:nvSpPr>
            <p:cNvPr id="29" name="Text Placeholder 2">
              <a:extLst>
                <a:ext uri="{FF2B5EF4-FFF2-40B4-BE49-F238E27FC236}">
                  <a16:creationId xmlns:a16="http://schemas.microsoft.com/office/drawing/2014/main" id="{A7F85A7C-2D94-45B8-ADCF-0BC9E1A15901}"/>
                </a:ext>
              </a:extLst>
            </p:cNvPr>
            <p:cNvSpPr txBox="1">
              <a:spLocks/>
            </p:cNvSpPr>
            <p:nvPr/>
          </p:nvSpPr>
          <p:spPr>
            <a:xfrm>
              <a:off x="3512840" y="5877272"/>
              <a:ext cx="2342318" cy="377626"/>
            </a:xfrm>
            <a:prstGeom prst="rect">
              <a:avLst/>
            </a:prstGeom>
            <a:solidFill>
              <a:srgbClr val="CFD4D8"/>
            </a:solidFill>
          </p:spPr>
          <p:txBody>
            <a:bodyPr/>
            <a:lstStyle>
              <a:lvl1pPr marL="0" marR="0" indent="0" algn="l" defTabSz="914400" rtl="0" eaLnBrk="1" fontAlgn="auto" latinLnBrk="0" hangingPunct="1">
                <a:lnSpc>
                  <a:spcPct val="100000"/>
                </a:lnSpc>
                <a:spcBef>
                  <a:spcPts val="700"/>
                </a:spcBef>
                <a:spcAft>
                  <a:spcPts val="0"/>
                </a:spcAft>
                <a:buSzTx/>
                <a:buFont typeface="Arial" pitchFamily="34" charset="0"/>
                <a:buNone/>
                <a:tabLst/>
                <a:defRPr kumimoji="0" sz="1400" b="1" i="0" u="none" strike="noStrike" kern="1200" cap="none" spc="0" normalizeH="0" baseline="0">
                  <a:ln>
                    <a:noFill/>
                  </a:ln>
                  <a:solidFill>
                    <a:schemeClr val="tx2"/>
                  </a:solidFill>
                  <a:effectLst/>
                  <a:uLnTx/>
                  <a:uFillTx/>
                  <a:latin typeface="Arial"/>
                  <a:ea typeface="+mn-ea"/>
                  <a:cs typeface="+mn-cs"/>
                </a:defRPr>
              </a:lvl1pPr>
              <a:lvl2pPr marL="350838" marR="0" indent="-166688" algn="l" defTabSz="914400" rtl="0" eaLnBrk="1" fontAlgn="auto" latinLnBrk="0" hangingPunct="1">
                <a:lnSpc>
                  <a:spcPct val="100000"/>
                </a:lnSpc>
                <a:spcBef>
                  <a:spcPts val="700"/>
                </a:spcBef>
                <a:spcAft>
                  <a:spcPts val="0"/>
                </a:spcAft>
                <a:buClr>
                  <a:schemeClr val="accent2"/>
                </a:buClr>
                <a:buSzTx/>
                <a:buFont typeface="Wingdings 3" pitchFamily="18" charset="2"/>
                <a:buChar char=""/>
                <a:tabLst/>
                <a:defRPr kumimoji="0" sz="1200" b="0" i="0" u="none" strike="noStrike" kern="1200" cap="none" spc="0" normalizeH="0" baseline="0">
                  <a:ln>
                    <a:noFill/>
                  </a:ln>
                  <a:solidFill>
                    <a:schemeClr val="tx2"/>
                  </a:solidFill>
                  <a:effectLst/>
                  <a:uLnTx/>
                  <a:uFillTx/>
                  <a:latin typeface="Arial"/>
                  <a:ea typeface="+mn-ea"/>
                  <a:cs typeface="+mn-cs"/>
                </a:defRPr>
              </a:lvl2pPr>
              <a:lvl3pPr marL="514350" marR="0" indent="-152400" algn="l" defTabSz="914400" rtl="0" eaLnBrk="1" fontAlgn="auto" latinLnBrk="0" hangingPunct="1">
                <a:lnSpc>
                  <a:spcPct val="100000"/>
                </a:lnSpc>
                <a:spcBef>
                  <a:spcPts val="700"/>
                </a:spcBef>
                <a:spcAft>
                  <a:spcPts val="0"/>
                </a:spcAft>
                <a:buClr>
                  <a:schemeClr val="accent2"/>
                </a:buClr>
                <a:buSzTx/>
                <a:buFont typeface="Arial" pitchFamily="34" charset="0"/>
                <a:buChar char="•"/>
                <a:tabLst/>
                <a:defRPr kumimoji="0" sz="1200" b="0" i="0" u="none" strike="noStrike" kern="1200" cap="none" spc="0" normalizeH="0" baseline="0">
                  <a:ln>
                    <a:noFill/>
                  </a:ln>
                  <a:solidFill>
                    <a:schemeClr val="tx2"/>
                  </a:solidFill>
                  <a:effectLst/>
                  <a:uLnTx/>
                  <a:uFillTx/>
                  <a:latin typeface="Arial"/>
                  <a:ea typeface="+mn-ea"/>
                  <a:cs typeface="+mn-cs"/>
                </a:defRPr>
              </a:lvl3pPr>
              <a:lvl4pPr marL="714375" marR="0" indent="-171450" algn="l" defTabSz="914400" rtl="0" eaLnBrk="1" fontAlgn="auto" latinLnBrk="0" hangingPunct="1">
                <a:lnSpc>
                  <a:spcPct val="100000"/>
                </a:lnSpc>
                <a:spcBef>
                  <a:spcPts val="700"/>
                </a:spcBef>
                <a:spcAft>
                  <a:spcPts val="0"/>
                </a:spcAft>
                <a:buClr>
                  <a:schemeClr val="accent2"/>
                </a:buClr>
                <a:buSzTx/>
                <a:buFont typeface="Arial" pitchFamily="34" charset="0"/>
                <a:buChar char="–"/>
                <a:tabLst/>
                <a:defRPr kumimoji="0" sz="1200" b="0" i="0" u="none" strike="noStrike" kern="1200" cap="none" spc="0" normalizeH="0" baseline="0">
                  <a:ln>
                    <a:noFill/>
                  </a:ln>
                  <a:solidFill>
                    <a:schemeClr val="tx2"/>
                  </a:solidFill>
                  <a:effectLst/>
                  <a:uLnTx/>
                  <a:uFillTx/>
                  <a:latin typeface="Arial"/>
                  <a:ea typeface="+mn-ea"/>
                  <a:cs typeface="+mn-cs"/>
                </a:defRPr>
              </a:lvl4pPr>
              <a:lvl5pPr marL="904875" marR="0" indent="-190500" algn="l" defTabSz="914400" rtl="0" eaLnBrk="1" fontAlgn="auto" latinLnBrk="0" hangingPunct="1">
                <a:lnSpc>
                  <a:spcPct val="100000"/>
                </a:lnSpc>
                <a:spcBef>
                  <a:spcPts val="700"/>
                </a:spcBef>
                <a:spcAft>
                  <a:spcPts val="0"/>
                </a:spcAft>
                <a:buClr>
                  <a:schemeClr val="accent2"/>
                </a:buClr>
                <a:buSzTx/>
                <a:buFont typeface="Arial" pitchFamily="34" charset="0"/>
                <a:buChar char="•"/>
                <a:tabLst/>
                <a:defRPr kumimoji="0" sz="1200" b="0" i="0" u="none" strike="noStrike" kern="1200" cap="none" spc="0" normalizeH="0" baseline="0">
                  <a:ln>
                    <a:noFill/>
                  </a:ln>
                  <a:solidFill>
                    <a:schemeClr val="tx2"/>
                  </a:solidFill>
                  <a:effectLst/>
                  <a:uLnTx/>
                  <a:uFillTx/>
                  <a:latin typeface="Arial"/>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dirty="0"/>
                <a:t>Money Market Fund</a:t>
              </a:r>
            </a:p>
          </p:txBody>
        </p:sp>
        <p:sp>
          <p:nvSpPr>
            <p:cNvPr id="9" name="Down Arrow 45">
              <a:extLst>
                <a:ext uri="{FF2B5EF4-FFF2-40B4-BE49-F238E27FC236}">
                  <a16:creationId xmlns:a16="http://schemas.microsoft.com/office/drawing/2014/main" id="{6A4F4B1B-7F9A-4DF4-B8F5-C8C4877D1646}"/>
                </a:ext>
              </a:extLst>
            </p:cNvPr>
            <p:cNvSpPr/>
            <p:nvPr/>
          </p:nvSpPr>
          <p:spPr>
            <a:xfrm>
              <a:off x="4346476" y="5359224"/>
              <a:ext cx="684766" cy="446040"/>
            </a:xfrm>
            <a:prstGeom prst="downArrow">
              <a:avLst/>
            </a:prstGeom>
            <a:solidFill>
              <a:schemeClr val="tx2"/>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5" name="TextBox 14">
              <a:extLst>
                <a:ext uri="{FF2B5EF4-FFF2-40B4-BE49-F238E27FC236}">
                  <a16:creationId xmlns:a16="http://schemas.microsoft.com/office/drawing/2014/main" id="{706D5BC1-A43D-43C3-8768-E75FAD31B94B}"/>
                </a:ext>
              </a:extLst>
            </p:cNvPr>
            <p:cNvSpPr txBox="1"/>
            <p:nvPr/>
          </p:nvSpPr>
          <p:spPr>
            <a:xfrm>
              <a:off x="2655363" y="2649854"/>
              <a:ext cx="1353486" cy="337798"/>
            </a:xfrm>
            <a:prstGeom prst="rect">
              <a:avLst/>
            </a:prstGeom>
            <a:noFill/>
          </p:spPr>
          <p:txBody>
            <a:bodyPr wrap="square" rtlCol="0">
              <a:spAutoFit/>
            </a:bodyPr>
            <a:lstStyle/>
            <a:p>
              <a:pPr algn="ctr">
                <a:buClr>
                  <a:schemeClr val="tx2"/>
                </a:buClr>
              </a:pPr>
              <a:r>
                <a:rPr lang="en-US" sz="1400" b="1" dirty="0">
                  <a:solidFill>
                    <a:schemeClr val="bg2"/>
                  </a:solidFill>
                </a:rPr>
                <a:t>Security</a:t>
              </a:r>
            </a:p>
          </p:txBody>
        </p:sp>
        <p:grpSp>
          <p:nvGrpSpPr>
            <p:cNvPr id="16" name="Group 15">
              <a:extLst>
                <a:ext uri="{FF2B5EF4-FFF2-40B4-BE49-F238E27FC236}">
                  <a16:creationId xmlns:a16="http://schemas.microsoft.com/office/drawing/2014/main" id="{5A882BDE-EB81-463C-9DEE-F57BB6A902F5}"/>
                </a:ext>
              </a:extLst>
            </p:cNvPr>
            <p:cNvGrpSpPr/>
            <p:nvPr/>
          </p:nvGrpSpPr>
          <p:grpSpPr>
            <a:xfrm>
              <a:off x="3945679" y="3923017"/>
              <a:ext cx="1353486" cy="1254488"/>
              <a:chOff x="3800885" y="4163962"/>
              <a:chExt cx="1248274" cy="1143000"/>
            </a:xfrm>
          </p:grpSpPr>
          <p:sp>
            <p:nvSpPr>
              <p:cNvPr id="17" name="Freeform 53">
                <a:extLst>
                  <a:ext uri="{FF2B5EF4-FFF2-40B4-BE49-F238E27FC236}">
                    <a16:creationId xmlns:a16="http://schemas.microsoft.com/office/drawing/2014/main" id="{6CA8BFBB-FE91-42C9-B8BE-6C4DE6E72BFA}"/>
                  </a:ext>
                </a:extLst>
              </p:cNvPr>
              <p:cNvSpPr/>
              <p:nvPr/>
            </p:nvSpPr>
            <p:spPr>
              <a:xfrm>
                <a:off x="3859474" y="4163962"/>
                <a:ext cx="1143000" cy="1143000"/>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rgbClr val="0BBD3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p:txBody>
          </p:sp>
          <p:sp>
            <p:nvSpPr>
              <p:cNvPr id="18" name="TextBox 17">
                <a:extLst>
                  <a:ext uri="{FF2B5EF4-FFF2-40B4-BE49-F238E27FC236}">
                    <a16:creationId xmlns:a16="http://schemas.microsoft.com/office/drawing/2014/main" id="{8A4D99A0-815B-4626-8EF1-55AE6FAE10DC}"/>
                  </a:ext>
                </a:extLst>
              </p:cNvPr>
              <p:cNvSpPr txBox="1"/>
              <p:nvPr/>
            </p:nvSpPr>
            <p:spPr>
              <a:xfrm>
                <a:off x="3800885" y="4557613"/>
                <a:ext cx="1248274" cy="280424"/>
              </a:xfrm>
              <a:prstGeom prst="rect">
                <a:avLst/>
              </a:prstGeom>
              <a:noFill/>
            </p:spPr>
            <p:txBody>
              <a:bodyPr wrap="square" rtlCol="0">
                <a:spAutoFit/>
              </a:bodyPr>
              <a:lstStyle/>
              <a:p>
                <a:pPr algn="ctr">
                  <a:buClr>
                    <a:schemeClr val="tx2"/>
                  </a:buClr>
                </a:pPr>
                <a:r>
                  <a:rPr lang="en-US" sz="1400" b="1" dirty="0"/>
                  <a:t>Diversification</a:t>
                </a:r>
              </a:p>
            </p:txBody>
          </p:sp>
        </p:grpSp>
        <p:sp>
          <p:nvSpPr>
            <p:cNvPr id="19" name="Shape 18">
              <a:extLst>
                <a:ext uri="{FF2B5EF4-FFF2-40B4-BE49-F238E27FC236}">
                  <a16:creationId xmlns:a16="http://schemas.microsoft.com/office/drawing/2014/main" id="{56A7535E-AD54-42FA-A556-B74791E33187}"/>
                </a:ext>
              </a:extLst>
            </p:cNvPr>
            <p:cNvSpPr/>
            <p:nvPr/>
          </p:nvSpPr>
          <p:spPr>
            <a:xfrm>
              <a:off x="764811" y="1943194"/>
              <a:ext cx="7618861" cy="3437884"/>
            </a:xfrm>
            <a:prstGeom prst="funnel">
              <a:avLst/>
            </a:pr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4" name="Freeform 56">
              <a:extLst>
                <a:ext uri="{FF2B5EF4-FFF2-40B4-BE49-F238E27FC236}">
                  <a16:creationId xmlns:a16="http://schemas.microsoft.com/office/drawing/2014/main" id="{0AC9B5B2-41E5-49A7-BFDC-B1DA1B4F6EBB}"/>
                </a:ext>
              </a:extLst>
            </p:cNvPr>
            <p:cNvSpPr/>
            <p:nvPr/>
          </p:nvSpPr>
          <p:spPr>
            <a:xfrm>
              <a:off x="5325385" y="2184418"/>
              <a:ext cx="1239339" cy="1205470"/>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p:txBody>
        </p:sp>
        <p:grpSp>
          <p:nvGrpSpPr>
            <p:cNvPr id="26" name="Group 25">
              <a:extLst>
                <a:ext uri="{FF2B5EF4-FFF2-40B4-BE49-F238E27FC236}">
                  <a16:creationId xmlns:a16="http://schemas.microsoft.com/office/drawing/2014/main" id="{3DF6B741-4DE2-4ABE-8026-ACF084505B04}"/>
                </a:ext>
              </a:extLst>
            </p:cNvPr>
            <p:cNvGrpSpPr/>
            <p:nvPr/>
          </p:nvGrpSpPr>
          <p:grpSpPr>
            <a:xfrm>
              <a:off x="5149915" y="2656137"/>
              <a:ext cx="1489361" cy="2080393"/>
              <a:chOff x="5048681" y="3023393"/>
              <a:chExt cx="1373587" cy="1895505"/>
            </a:xfrm>
          </p:grpSpPr>
          <p:sp>
            <p:nvSpPr>
              <p:cNvPr id="27" name="Freeform 59">
                <a:extLst>
                  <a:ext uri="{FF2B5EF4-FFF2-40B4-BE49-F238E27FC236}">
                    <a16:creationId xmlns:a16="http://schemas.microsoft.com/office/drawing/2014/main" id="{74F58F65-8DD6-490B-9845-B3E958635170}"/>
                  </a:ext>
                </a:extLst>
              </p:cNvPr>
              <p:cNvSpPr/>
              <p:nvPr/>
            </p:nvSpPr>
            <p:spPr>
              <a:xfrm>
                <a:off x="5048681" y="3775898"/>
                <a:ext cx="1213999" cy="1143000"/>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rgbClr val="0BBD3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p:txBody>
          </p:sp>
          <p:sp>
            <p:nvSpPr>
              <p:cNvPr id="28" name="TextBox 27">
                <a:extLst>
                  <a:ext uri="{FF2B5EF4-FFF2-40B4-BE49-F238E27FC236}">
                    <a16:creationId xmlns:a16="http://schemas.microsoft.com/office/drawing/2014/main" id="{9F8336EC-D74B-4B09-825F-3F74BB84F656}"/>
                  </a:ext>
                </a:extLst>
              </p:cNvPr>
              <p:cNvSpPr txBox="1"/>
              <p:nvPr/>
            </p:nvSpPr>
            <p:spPr>
              <a:xfrm>
                <a:off x="5173994" y="3023393"/>
                <a:ext cx="1248274" cy="307777"/>
              </a:xfrm>
              <a:prstGeom prst="rect">
                <a:avLst/>
              </a:prstGeom>
              <a:noFill/>
            </p:spPr>
            <p:txBody>
              <a:bodyPr wrap="square" rtlCol="0">
                <a:spAutoFit/>
              </a:bodyPr>
              <a:lstStyle/>
              <a:p>
                <a:pPr algn="ctr">
                  <a:buClr>
                    <a:schemeClr val="tx2"/>
                  </a:buClr>
                </a:pPr>
                <a:r>
                  <a:rPr lang="en-US" sz="1400" b="1" dirty="0">
                    <a:solidFill>
                      <a:schemeClr val="bg2"/>
                    </a:solidFill>
                  </a:rPr>
                  <a:t>Yield</a:t>
                </a:r>
              </a:p>
            </p:txBody>
          </p:sp>
        </p:grpSp>
        <p:sp>
          <p:nvSpPr>
            <p:cNvPr id="32" name="TextBox 31">
              <a:extLst>
                <a:ext uri="{FF2B5EF4-FFF2-40B4-BE49-F238E27FC236}">
                  <a16:creationId xmlns:a16="http://schemas.microsoft.com/office/drawing/2014/main" id="{F2D29F82-0B5A-4458-8F6E-7E34153DB5FC}"/>
                </a:ext>
              </a:extLst>
            </p:cNvPr>
            <p:cNvSpPr txBox="1"/>
            <p:nvPr/>
          </p:nvSpPr>
          <p:spPr>
            <a:xfrm>
              <a:off x="2834992" y="4038198"/>
              <a:ext cx="1248274" cy="307777"/>
            </a:xfrm>
            <a:prstGeom prst="rect">
              <a:avLst/>
            </a:prstGeom>
            <a:noFill/>
          </p:spPr>
          <p:txBody>
            <a:bodyPr wrap="square" rtlCol="0">
              <a:spAutoFit/>
            </a:bodyPr>
            <a:lstStyle/>
            <a:p>
              <a:pPr algn="ctr">
                <a:buClr>
                  <a:schemeClr val="tx2"/>
                </a:buClr>
              </a:pPr>
              <a:r>
                <a:rPr lang="en-US" sz="1400" b="1" dirty="0"/>
                <a:t>Structure</a:t>
              </a:r>
            </a:p>
          </p:txBody>
        </p:sp>
      </p:grpSp>
      <p:sp>
        <p:nvSpPr>
          <p:cNvPr id="25" name="Freeform 47">
            <a:extLst>
              <a:ext uri="{FF2B5EF4-FFF2-40B4-BE49-F238E27FC236}">
                <a16:creationId xmlns:a16="http://schemas.microsoft.com/office/drawing/2014/main" id="{56035654-64E0-4454-83EB-F99434FE062F}"/>
              </a:ext>
            </a:extLst>
          </p:cNvPr>
          <p:cNvSpPr/>
          <p:nvPr/>
        </p:nvSpPr>
        <p:spPr>
          <a:xfrm>
            <a:off x="4116674" y="2367716"/>
            <a:ext cx="1239340" cy="1254488"/>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7868" tIns="197868" rIns="197868" bIns="197868" numCol="1" spcCol="1270" anchor="ctr" anchorCtr="0">
            <a:noAutofit/>
          </a:bodyPr>
          <a:lstStyle/>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a:p>
            <a:pPr lvl="0" algn="ctr" defTabSz="1066800">
              <a:lnSpc>
                <a:spcPct val="90000"/>
              </a:lnSpc>
              <a:spcBef>
                <a:spcPct val="0"/>
              </a:spcBef>
              <a:spcAft>
                <a:spcPct val="35000"/>
              </a:spcAft>
            </a:pPr>
            <a:endParaRPr lang="en-US" sz="1400" dirty="0"/>
          </a:p>
          <a:p>
            <a:pPr lvl="0" algn="ctr" defTabSz="1066800">
              <a:lnSpc>
                <a:spcPct val="90000"/>
              </a:lnSpc>
              <a:spcBef>
                <a:spcPct val="0"/>
              </a:spcBef>
              <a:spcAft>
                <a:spcPct val="35000"/>
              </a:spcAft>
            </a:pPr>
            <a:endParaRPr lang="en-US" sz="1400" kern="1200" dirty="0"/>
          </a:p>
        </p:txBody>
      </p:sp>
      <p:sp>
        <p:nvSpPr>
          <p:cNvPr id="33" name="TextBox 32">
            <a:extLst>
              <a:ext uri="{FF2B5EF4-FFF2-40B4-BE49-F238E27FC236}">
                <a16:creationId xmlns:a16="http://schemas.microsoft.com/office/drawing/2014/main" id="{91BF0CAE-9F92-49D7-B90F-0E06501CAF2C}"/>
              </a:ext>
            </a:extLst>
          </p:cNvPr>
          <p:cNvSpPr txBox="1"/>
          <p:nvPr/>
        </p:nvSpPr>
        <p:spPr>
          <a:xfrm>
            <a:off x="4031562" y="2824592"/>
            <a:ext cx="1353486" cy="307777"/>
          </a:xfrm>
          <a:prstGeom prst="rect">
            <a:avLst/>
          </a:prstGeom>
          <a:noFill/>
        </p:spPr>
        <p:txBody>
          <a:bodyPr wrap="square" rtlCol="0">
            <a:spAutoFit/>
          </a:bodyPr>
          <a:lstStyle/>
          <a:p>
            <a:pPr algn="ctr">
              <a:buClr>
                <a:schemeClr val="tx2"/>
              </a:buClr>
            </a:pPr>
            <a:r>
              <a:rPr lang="en-US" sz="1400" b="1" dirty="0">
                <a:solidFill>
                  <a:schemeClr val="bg2"/>
                </a:solidFill>
              </a:rPr>
              <a:t>Liquidity</a:t>
            </a:r>
          </a:p>
        </p:txBody>
      </p:sp>
      <p:sp>
        <p:nvSpPr>
          <p:cNvPr id="34" name="TextBox 33">
            <a:extLst>
              <a:ext uri="{FF2B5EF4-FFF2-40B4-BE49-F238E27FC236}">
                <a16:creationId xmlns:a16="http://schemas.microsoft.com/office/drawing/2014/main" id="{8DC33B06-4586-48D7-AD86-28AC1A4565D8}"/>
              </a:ext>
            </a:extLst>
          </p:cNvPr>
          <p:cNvSpPr txBox="1"/>
          <p:nvPr/>
        </p:nvSpPr>
        <p:spPr>
          <a:xfrm>
            <a:off x="5337535" y="4124842"/>
            <a:ext cx="1248274" cy="307777"/>
          </a:xfrm>
          <a:prstGeom prst="rect">
            <a:avLst/>
          </a:prstGeom>
          <a:noFill/>
        </p:spPr>
        <p:txBody>
          <a:bodyPr wrap="square" rtlCol="0">
            <a:spAutoFit/>
          </a:bodyPr>
          <a:lstStyle/>
          <a:p>
            <a:pPr algn="ctr">
              <a:buClr>
                <a:schemeClr val="tx2"/>
              </a:buClr>
            </a:pPr>
            <a:r>
              <a:rPr lang="en-US" sz="1400" b="1" dirty="0"/>
              <a:t>Scale</a:t>
            </a:r>
          </a:p>
        </p:txBody>
      </p:sp>
      <p:sp>
        <p:nvSpPr>
          <p:cNvPr id="35" name="Content Placeholder 3">
            <a:extLst>
              <a:ext uri="{FF2B5EF4-FFF2-40B4-BE49-F238E27FC236}">
                <a16:creationId xmlns:a16="http://schemas.microsoft.com/office/drawing/2014/main" id="{5BF8494B-9C09-4F33-BC4D-50B97495834D}"/>
              </a:ext>
            </a:extLst>
          </p:cNvPr>
          <p:cNvSpPr txBox="1">
            <a:spLocks/>
          </p:cNvSpPr>
          <p:nvPr/>
        </p:nvSpPr>
        <p:spPr bwMode="auto">
          <a:xfrm>
            <a:off x="325664" y="1052736"/>
            <a:ext cx="9561512" cy="9967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04788" indent="-204788" algn="l" defTabSz="647700" rtl="0" eaLnBrk="0" fontAlgn="base" hangingPunct="0">
              <a:lnSpc>
                <a:spcPct val="105000"/>
              </a:lnSpc>
              <a:spcBef>
                <a:spcPts val="1200"/>
              </a:spcBef>
              <a:spcAft>
                <a:spcPct val="0"/>
              </a:spcAft>
              <a:buClr>
                <a:srgbClr val="00AFDB"/>
              </a:buClr>
              <a:buSzPct val="80000"/>
              <a:buFont typeface="Wingdings" pitchFamily="2" charset="2"/>
              <a:buChar char="§"/>
              <a:defRPr sz="2400">
                <a:solidFill>
                  <a:srgbClr val="4D4D4D"/>
                </a:solidFill>
                <a:latin typeface="+mn-lt"/>
                <a:ea typeface="+mn-ea"/>
                <a:cs typeface="+mn-cs"/>
              </a:defRPr>
            </a:lvl1pPr>
            <a:lvl2pPr marL="409575" indent="-203200" algn="l" defTabSz="647700" rtl="0" eaLnBrk="0" fontAlgn="base" hangingPunct="0">
              <a:lnSpc>
                <a:spcPct val="105000"/>
              </a:lnSpc>
              <a:spcBef>
                <a:spcPts val="600"/>
              </a:spcBef>
              <a:spcAft>
                <a:spcPct val="0"/>
              </a:spcAft>
              <a:buClr>
                <a:srgbClr val="00AFDB"/>
              </a:buClr>
              <a:buSzPct val="80000"/>
              <a:buFont typeface="Wingdings" pitchFamily="2" charset="2"/>
              <a:buChar char="Ø"/>
              <a:defRPr sz="2000">
                <a:solidFill>
                  <a:srgbClr val="4D4D4D"/>
                </a:solidFill>
                <a:latin typeface="+mn-lt"/>
              </a:defRPr>
            </a:lvl2pPr>
            <a:lvl3pPr marL="720000" indent="-216000" algn="l" defTabSz="647700" rtl="0" eaLnBrk="0" fontAlgn="base" hangingPunct="0">
              <a:lnSpc>
                <a:spcPct val="108000"/>
              </a:lnSpc>
              <a:spcBef>
                <a:spcPts val="600"/>
              </a:spcBef>
              <a:spcAft>
                <a:spcPct val="0"/>
              </a:spcAft>
              <a:buClr>
                <a:srgbClr val="00AFDB"/>
              </a:buClr>
              <a:buSzPct val="80000"/>
              <a:buFont typeface="Wingdings" pitchFamily="2" charset="2"/>
              <a:buChar char="q"/>
              <a:defRPr sz="1800">
                <a:solidFill>
                  <a:srgbClr val="4D4D4D"/>
                </a:solidFill>
                <a:latin typeface="+mn-lt"/>
              </a:defRPr>
            </a:lvl3pPr>
            <a:lvl4pPr marL="864000" indent="-180000" algn="l" defTabSz="647700" rtl="0" eaLnBrk="0" fontAlgn="base" hangingPunct="0">
              <a:lnSpc>
                <a:spcPct val="108000"/>
              </a:lnSpc>
              <a:spcBef>
                <a:spcPts val="300"/>
              </a:spcBef>
              <a:spcAft>
                <a:spcPct val="0"/>
              </a:spcAft>
              <a:buSzPct val="100000"/>
              <a:buChar char="-"/>
              <a:defRPr sz="1400">
                <a:solidFill>
                  <a:schemeClr val="tx1"/>
                </a:solidFill>
                <a:latin typeface="Meta" charset="0"/>
              </a:defRPr>
            </a:lvl4pPr>
            <a:lvl5pPr marL="1080000" indent="-216000" algn="l" defTabSz="647700" rtl="0" eaLnBrk="0" fontAlgn="base" hangingPunct="0">
              <a:lnSpc>
                <a:spcPct val="108000"/>
              </a:lnSpc>
              <a:spcBef>
                <a:spcPts val="300"/>
              </a:spcBef>
              <a:spcAft>
                <a:spcPct val="0"/>
              </a:spcAft>
              <a:buSzPct val="90000"/>
              <a:buFont typeface="Meta"/>
              <a:buChar char=""/>
              <a:defRPr sz="1200">
                <a:solidFill>
                  <a:schemeClr val="tx1"/>
                </a:solidFill>
                <a:latin typeface="Meta" charset="0"/>
              </a:defRPr>
            </a:lvl5pPr>
            <a:lvl6pPr marL="13335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6pPr>
            <a:lvl7pPr marL="17907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7pPr>
            <a:lvl8pPr marL="22479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8pPr>
            <a:lvl9pPr marL="2705100" indent="-158750" algn="l" defTabSz="647700" rtl="0" eaLnBrk="0" fontAlgn="base" hangingPunct="0">
              <a:lnSpc>
                <a:spcPct val="108000"/>
              </a:lnSpc>
              <a:spcBef>
                <a:spcPct val="8000"/>
              </a:spcBef>
              <a:spcAft>
                <a:spcPct val="0"/>
              </a:spcAft>
              <a:buSzPct val="90000"/>
              <a:buFont typeface="Meta" charset="0"/>
              <a:buChar char=""/>
              <a:defRPr sz="1400">
                <a:solidFill>
                  <a:schemeClr val="tx1"/>
                </a:solidFill>
                <a:latin typeface="Meta" charset="0"/>
              </a:defRPr>
            </a:lvl9pPr>
          </a:lstStyle>
          <a:p>
            <a:pPr marL="0" indent="0">
              <a:lnSpc>
                <a:spcPct val="150000"/>
              </a:lnSpc>
              <a:buFont typeface="Wingdings" pitchFamily="2" charset="2"/>
              <a:buNone/>
            </a:pPr>
            <a:r>
              <a:rPr lang="en-GB" kern="0" dirty="0"/>
              <a:t>Money Market Funds (MMFs) are mutual funds which invest in short-term money market instruments</a:t>
            </a:r>
          </a:p>
          <a:p>
            <a:pPr marL="0" indent="0">
              <a:lnSpc>
                <a:spcPct val="150000"/>
              </a:lnSpc>
              <a:buFont typeface="Wingdings" pitchFamily="2" charset="2"/>
              <a:buNone/>
            </a:pPr>
            <a:endParaRPr lang="en-GB" sz="1400" kern="0" dirty="0"/>
          </a:p>
        </p:txBody>
      </p:sp>
    </p:spTree>
    <p:extLst>
      <p:ext uri="{BB962C8B-B14F-4D97-AF65-F5344CB8AC3E}">
        <p14:creationId xmlns:p14="http://schemas.microsoft.com/office/powerpoint/2010/main" val="12121057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Straight Connector 55">
            <a:extLst>
              <a:ext uri="{FF2B5EF4-FFF2-40B4-BE49-F238E27FC236}">
                <a16:creationId xmlns:a16="http://schemas.microsoft.com/office/drawing/2014/main" id="{2C07BDEB-3BDD-4F99-ACA6-177C959A1E32}"/>
              </a:ext>
            </a:extLst>
          </p:cNvPr>
          <p:cNvCxnSpPr>
            <a:stCxn id="7" idx="3"/>
            <a:endCxn id="21" idx="0"/>
          </p:cNvCxnSpPr>
          <p:nvPr/>
        </p:nvCxnSpPr>
        <p:spPr bwMode="auto">
          <a:xfrm>
            <a:off x="6177136" y="2168860"/>
            <a:ext cx="1924268" cy="576064"/>
          </a:xfrm>
          <a:prstGeom prst="line">
            <a:avLst/>
          </a:prstGeom>
          <a:solidFill>
            <a:srgbClr val="00AFDB"/>
          </a:solidFill>
          <a:ln w="28575" cap="flat" cmpd="sng" algn="ctr">
            <a:solidFill>
              <a:srgbClr val="4D4D4D"/>
            </a:solidFill>
            <a:prstDash val="sysDash"/>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38" name="Straight Connector 37">
            <a:extLst>
              <a:ext uri="{FF2B5EF4-FFF2-40B4-BE49-F238E27FC236}">
                <a16:creationId xmlns:a16="http://schemas.microsoft.com/office/drawing/2014/main" id="{7DB0ECD3-23EF-427A-AA05-401189949635}"/>
              </a:ext>
            </a:extLst>
          </p:cNvPr>
          <p:cNvCxnSpPr/>
          <p:nvPr/>
        </p:nvCxnSpPr>
        <p:spPr bwMode="auto">
          <a:xfrm flipH="1">
            <a:off x="4234867" y="3212976"/>
            <a:ext cx="754137" cy="0"/>
          </a:xfrm>
          <a:prstGeom prst="line">
            <a:avLst/>
          </a:prstGeom>
          <a:solidFill>
            <a:srgbClr val="00AFDB"/>
          </a:solidFill>
          <a:ln w="28575" cap="flat" cmpd="sng" algn="ctr">
            <a:solidFill>
              <a:srgbClr val="4D4D4D"/>
            </a:solidFill>
            <a:prstDash val="solid"/>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35" name="Straight Connector 34">
            <a:extLst>
              <a:ext uri="{FF2B5EF4-FFF2-40B4-BE49-F238E27FC236}">
                <a16:creationId xmlns:a16="http://schemas.microsoft.com/office/drawing/2014/main" id="{E31EA7D1-EA0E-41CC-A492-35CF61E5E93B}"/>
              </a:ext>
            </a:extLst>
          </p:cNvPr>
          <p:cNvCxnSpPr>
            <a:stCxn id="21" idx="2"/>
            <a:endCxn id="12" idx="3"/>
          </p:cNvCxnSpPr>
          <p:nvPr/>
        </p:nvCxnSpPr>
        <p:spPr bwMode="auto">
          <a:xfrm flipH="1">
            <a:off x="6177136" y="3681028"/>
            <a:ext cx="1924268" cy="2232248"/>
          </a:xfrm>
          <a:prstGeom prst="line">
            <a:avLst/>
          </a:prstGeom>
          <a:solidFill>
            <a:srgbClr val="00AFDB"/>
          </a:solidFill>
          <a:ln w="28575" cap="flat" cmpd="sng" algn="ctr">
            <a:solidFill>
              <a:srgbClr val="4D4D4D"/>
            </a:solidFill>
            <a:prstDash val="solid"/>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33" name="Straight Connector 32">
            <a:extLst>
              <a:ext uri="{FF2B5EF4-FFF2-40B4-BE49-F238E27FC236}">
                <a16:creationId xmlns:a16="http://schemas.microsoft.com/office/drawing/2014/main" id="{57A7C37E-F1A2-4A6C-BD14-EBCD5D6B6DF4}"/>
              </a:ext>
            </a:extLst>
          </p:cNvPr>
          <p:cNvCxnSpPr>
            <a:endCxn id="12" idx="0"/>
          </p:cNvCxnSpPr>
          <p:nvPr/>
        </p:nvCxnSpPr>
        <p:spPr bwMode="auto">
          <a:xfrm>
            <a:off x="4989004" y="4797152"/>
            <a:ext cx="0" cy="648072"/>
          </a:xfrm>
          <a:prstGeom prst="line">
            <a:avLst/>
          </a:prstGeom>
          <a:solidFill>
            <a:srgbClr val="00AFDB"/>
          </a:solidFill>
          <a:ln w="28575" cap="flat" cmpd="sng" algn="ctr">
            <a:solidFill>
              <a:srgbClr val="4D4D4D"/>
            </a:solidFill>
            <a:prstDash val="solid"/>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sp>
        <p:nvSpPr>
          <p:cNvPr id="19458" name="Title 1"/>
          <p:cNvSpPr>
            <a:spLocks noGrp="1"/>
          </p:cNvSpPr>
          <p:nvPr>
            <p:ph type="title"/>
          </p:nvPr>
        </p:nvSpPr>
        <p:spPr/>
        <p:txBody>
          <a:bodyPr anchor="ctr"/>
          <a:lstStyle/>
          <a:p>
            <a:pPr algn="ctr"/>
            <a:r>
              <a:rPr lang="en-GB" dirty="0"/>
              <a:t>MMF Governance Structure </a:t>
            </a:r>
          </a:p>
        </p:txBody>
      </p:sp>
      <p:sp>
        <p:nvSpPr>
          <p:cNvPr id="6" name="TextBox 5">
            <a:extLst>
              <a:ext uri="{FF2B5EF4-FFF2-40B4-BE49-F238E27FC236}">
                <a16:creationId xmlns:a16="http://schemas.microsoft.com/office/drawing/2014/main" id="{98533088-328B-4215-93D8-E5C467E9F066}"/>
              </a:ext>
            </a:extLst>
          </p:cNvPr>
          <p:cNvSpPr txBox="1"/>
          <p:nvPr/>
        </p:nvSpPr>
        <p:spPr>
          <a:xfrm>
            <a:off x="4273007" y="1814917"/>
            <a:ext cx="1438214" cy="707886"/>
          </a:xfrm>
          <a:prstGeom prst="rect">
            <a:avLst/>
          </a:prstGeom>
          <a:noFill/>
          <a:ln>
            <a:noFill/>
          </a:ln>
        </p:spPr>
        <p:txBody>
          <a:bodyPr wrap="none" rtlCol="0">
            <a:spAutoFit/>
          </a:bodyPr>
          <a:lstStyle/>
          <a:p>
            <a:pPr algn="ctr"/>
            <a:r>
              <a:rPr lang="en-GB" sz="2000" dirty="0">
                <a:solidFill>
                  <a:schemeClr val="tx1"/>
                </a:solidFill>
              </a:rPr>
              <a:t>Shareholders</a:t>
            </a:r>
          </a:p>
          <a:p>
            <a:pPr algn="ctr"/>
            <a:r>
              <a:rPr lang="en-GB" sz="2000" dirty="0">
                <a:solidFill>
                  <a:schemeClr val="tx1"/>
                </a:solidFill>
              </a:rPr>
              <a:t>(investors)</a:t>
            </a:r>
          </a:p>
        </p:txBody>
      </p:sp>
      <p:sp>
        <p:nvSpPr>
          <p:cNvPr id="7" name="Rectangle: Rounded Corners 6">
            <a:extLst>
              <a:ext uri="{FF2B5EF4-FFF2-40B4-BE49-F238E27FC236}">
                <a16:creationId xmlns:a16="http://schemas.microsoft.com/office/drawing/2014/main" id="{D1E64868-A110-4A07-9DBF-86362FABA907}"/>
              </a:ext>
            </a:extLst>
          </p:cNvPr>
          <p:cNvSpPr/>
          <p:nvPr/>
        </p:nvSpPr>
        <p:spPr bwMode="auto">
          <a:xfrm>
            <a:off x="3800872" y="1700808"/>
            <a:ext cx="2376264" cy="936104"/>
          </a:xfrm>
          <a:prstGeom prst="roundRect">
            <a:avLst/>
          </a:prstGeom>
          <a:noFill/>
          <a:ln w="28575">
            <a:solidFill>
              <a:srgbClr val="FFC000"/>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noFill/>
              <a:effectLst/>
              <a:latin typeface="Arial Narrow" pitchFamily="34" charset="0"/>
            </a:endParaRPr>
          </a:p>
        </p:txBody>
      </p:sp>
      <p:grpSp>
        <p:nvGrpSpPr>
          <p:cNvPr id="17" name="Group 16">
            <a:extLst>
              <a:ext uri="{FF2B5EF4-FFF2-40B4-BE49-F238E27FC236}">
                <a16:creationId xmlns:a16="http://schemas.microsoft.com/office/drawing/2014/main" id="{1BA85EE5-6E4E-4A0B-839A-727EC4A3A67A}"/>
              </a:ext>
            </a:extLst>
          </p:cNvPr>
          <p:cNvGrpSpPr/>
          <p:nvPr/>
        </p:nvGrpSpPr>
        <p:grpSpPr>
          <a:xfrm>
            <a:off x="3800872" y="3861048"/>
            <a:ext cx="2376264" cy="936104"/>
            <a:chOff x="3800872" y="3861048"/>
            <a:chExt cx="2376264" cy="936104"/>
          </a:xfrm>
        </p:grpSpPr>
        <p:sp>
          <p:nvSpPr>
            <p:cNvPr id="9" name="TextBox 8">
              <a:extLst>
                <a:ext uri="{FF2B5EF4-FFF2-40B4-BE49-F238E27FC236}">
                  <a16:creationId xmlns:a16="http://schemas.microsoft.com/office/drawing/2014/main" id="{F089FF58-C09E-4569-9DFD-2FC3161DBDE7}"/>
                </a:ext>
              </a:extLst>
            </p:cNvPr>
            <p:cNvSpPr txBox="1"/>
            <p:nvPr/>
          </p:nvSpPr>
          <p:spPr>
            <a:xfrm>
              <a:off x="3800872" y="3975157"/>
              <a:ext cx="2376264" cy="707886"/>
            </a:xfrm>
            <a:prstGeom prst="rect">
              <a:avLst/>
            </a:prstGeom>
            <a:noFill/>
            <a:ln>
              <a:noFill/>
            </a:ln>
          </p:spPr>
          <p:txBody>
            <a:bodyPr wrap="square" rtlCol="0">
              <a:spAutoFit/>
            </a:bodyPr>
            <a:lstStyle/>
            <a:p>
              <a:pPr algn="ctr"/>
              <a:r>
                <a:rPr lang="en-GB" sz="2000" dirty="0">
                  <a:solidFill>
                    <a:schemeClr val="tx1"/>
                  </a:solidFill>
                </a:rPr>
                <a:t>Open-Ended investment company</a:t>
              </a:r>
            </a:p>
          </p:txBody>
        </p:sp>
        <p:sp>
          <p:nvSpPr>
            <p:cNvPr id="10" name="Rectangle: Rounded Corners 9">
              <a:extLst>
                <a:ext uri="{FF2B5EF4-FFF2-40B4-BE49-F238E27FC236}">
                  <a16:creationId xmlns:a16="http://schemas.microsoft.com/office/drawing/2014/main" id="{7C4934E8-5421-4DBD-815A-9B2019F52988}"/>
                </a:ext>
              </a:extLst>
            </p:cNvPr>
            <p:cNvSpPr/>
            <p:nvPr/>
          </p:nvSpPr>
          <p:spPr bwMode="auto">
            <a:xfrm>
              <a:off x="3800872" y="3861048"/>
              <a:ext cx="2376264" cy="936104"/>
            </a:xfrm>
            <a:prstGeom prst="roundRect">
              <a:avLst/>
            </a:prstGeom>
            <a:noFill/>
            <a:ln w="28575">
              <a:solidFill>
                <a:srgbClr val="0070C0"/>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noFill/>
                <a:effectLst/>
                <a:latin typeface="Arial Narrow" pitchFamily="34" charset="0"/>
              </a:endParaRPr>
            </a:p>
          </p:txBody>
        </p:sp>
      </p:grpSp>
      <p:sp>
        <p:nvSpPr>
          <p:cNvPr id="11" name="TextBox 10">
            <a:extLst>
              <a:ext uri="{FF2B5EF4-FFF2-40B4-BE49-F238E27FC236}">
                <a16:creationId xmlns:a16="http://schemas.microsoft.com/office/drawing/2014/main" id="{F0BEFF3F-FCCE-4302-8295-6EA1ADAB5010}"/>
              </a:ext>
            </a:extLst>
          </p:cNvPr>
          <p:cNvSpPr txBox="1"/>
          <p:nvPr/>
        </p:nvSpPr>
        <p:spPr>
          <a:xfrm>
            <a:off x="4471522" y="5733256"/>
            <a:ext cx="1018228" cy="400110"/>
          </a:xfrm>
          <a:prstGeom prst="rect">
            <a:avLst/>
          </a:prstGeom>
          <a:noFill/>
          <a:ln>
            <a:noFill/>
          </a:ln>
        </p:spPr>
        <p:txBody>
          <a:bodyPr wrap="none" rtlCol="0">
            <a:spAutoFit/>
          </a:bodyPr>
          <a:lstStyle/>
          <a:p>
            <a:pPr algn="ctr"/>
            <a:r>
              <a:rPr lang="en-GB" sz="2000" dirty="0">
                <a:solidFill>
                  <a:schemeClr val="tx1"/>
                </a:solidFill>
              </a:rPr>
              <a:t>ASSETS</a:t>
            </a:r>
          </a:p>
        </p:txBody>
      </p:sp>
      <p:sp>
        <p:nvSpPr>
          <p:cNvPr id="12" name="Rectangle: Rounded Corners 11">
            <a:extLst>
              <a:ext uri="{FF2B5EF4-FFF2-40B4-BE49-F238E27FC236}">
                <a16:creationId xmlns:a16="http://schemas.microsoft.com/office/drawing/2014/main" id="{9FC7670E-4FB8-4A23-8C86-505A0067CFF6}"/>
              </a:ext>
            </a:extLst>
          </p:cNvPr>
          <p:cNvSpPr/>
          <p:nvPr/>
        </p:nvSpPr>
        <p:spPr bwMode="auto">
          <a:xfrm>
            <a:off x="3800872" y="5445224"/>
            <a:ext cx="2376264" cy="936104"/>
          </a:xfrm>
          <a:prstGeom prst="roundRect">
            <a:avLst/>
          </a:prstGeom>
          <a:noFill/>
          <a:ln w="28575">
            <a:solidFill>
              <a:srgbClr val="FF0000"/>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noFill/>
              <a:effectLst/>
              <a:latin typeface="Arial Narrow" pitchFamily="34" charset="0"/>
            </a:endParaRPr>
          </a:p>
        </p:txBody>
      </p:sp>
      <p:sp>
        <p:nvSpPr>
          <p:cNvPr id="14" name="Rectangle: Rounded Corners 13">
            <a:extLst>
              <a:ext uri="{FF2B5EF4-FFF2-40B4-BE49-F238E27FC236}">
                <a16:creationId xmlns:a16="http://schemas.microsoft.com/office/drawing/2014/main" id="{14E92A4C-3C77-478C-80E0-81CC5D62EACF}"/>
              </a:ext>
            </a:extLst>
          </p:cNvPr>
          <p:cNvSpPr/>
          <p:nvPr/>
        </p:nvSpPr>
        <p:spPr bwMode="auto">
          <a:xfrm>
            <a:off x="2360712" y="2868499"/>
            <a:ext cx="1912294" cy="707886"/>
          </a:xfrm>
          <a:prstGeom prst="roundRect">
            <a:avLst/>
          </a:prstGeom>
          <a:solidFill>
            <a:schemeClr val="bg1"/>
          </a:solidFill>
          <a:ln w="28575">
            <a:solidFill>
              <a:srgbClr val="0070C0"/>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noFill/>
              <a:effectLst/>
              <a:latin typeface="Arial Narrow" pitchFamily="34" charset="0"/>
            </a:endParaRPr>
          </a:p>
        </p:txBody>
      </p:sp>
      <p:sp>
        <p:nvSpPr>
          <p:cNvPr id="15" name="TextBox 14">
            <a:extLst>
              <a:ext uri="{FF2B5EF4-FFF2-40B4-BE49-F238E27FC236}">
                <a16:creationId xmlns:a16="http://schemas.microsoft.com/office/drawing/2014/main" id="{27193F11-138E-4BF7-8DDD-8734FAA50542}"/>
              </a:ext>
            </a:extLst>
          </p:cNvPr>
          <p:cNvSpPr txBox="1"/>
          <p:nvPr/>
        </p:nvSpPr>
        <p:spPr>
          <a:xfrm>
            <a:off x="1208584" y="3972102"/>
            <a:ext cx="1120821" cy="707886"/>
          </a:xfrm>
          <a:prstGeom prst="rect">
            <a:avLst/>
          </a:prstGeom>
          <a:noFill/>
          <a:ln>
            <a:noFill/>
          </a:ln>
        </p:spPr>
        <p:txBody>
          <a:bodyPr wrap="none" rtlCol="0">
            <a:spAutoFit/>
          </a:bodyPr>
          <a:lstStyle/>
          <a:p>
            <a:pPr algn="ctr"/>
            <a:r>
              <a:rPr lang="en-GB" sz="2000" dirty="0">
                <a:solidFill>
                  <a:schemeClr val="tx1"/>
                </a:solidFill>
              </a:rPr>
              <a:t>Asset</a:t>
            </a:r>
          </a:p>
          <a:p>
            <a:pPr algn="ctr"/>
            <a:r>
              <a:rPr lang="en-GB" sz="2000" dirty="0">
                <a:solidFill>
                  <a:schemeClr val="tx1"/>
                </a:solidFill>
              </a:rPr>
              <a:t>Managers</a:t>
            </a:r>
          </a:p>
        </p:txBody>
      </p:sp>
      <p:sp>
        <p:nvSpPr>
          <p:cNvPr id="16" name="Rectangle: Rounded Corners 15">
            <a:extLst>
              <a:ext uri="{FF2B5EF4-FFF2-40B4-BE49-F238E27FC236}">
                <a16:creationId xmlns:a16="http://schemas.microsoft.com/office/drawing/2014/main" id="{88859466-D0E3-4E22-ADA5-41AE09378011}"/>
              </a:ext>
            </a:extLst>
          </p:cNvPr>
          <p:cNvSpPr/>
          <p:nvPr/>
        </p:nvSpPr>
        <p:spPr bwMode="auto">
          <a:xfrm>
            <a:off x="587625" y="3978212"/>
            <a:ext cx="2376264" cy="707886"/>
          </a:xfrm>
          <a:prstGeom prst="roundRect">
            <a:avLst/>
          </a:prstGeom>
          <a:noFill/>
          <a:ln w="28575">
            <a:solidFill>
              <a:srgbClr val="FF05BE"/>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noFill/>
              <a:effectLst/>
              <a:latin typeface="Arial Narrow" pitchFamily="34" charset="0"/>
            </a:endParaRPr>
          </a:p>
        </p:txBody>
      </p:sp>
      <p:sp>
        <p:nvSpPr>
          <p:cNvPr id="21" name="Rectangle: Rounded Corners 20">
            <a:extLst>
              <a:ext uri="{FF2B5EF4-FFF2-40B4-BE49-F238E27FC236}">
                <a16:creationId xmlns:a16="http://schemas.microsoft.com/office/drawing/2014/main" id="{67DD8BF0-1DEF-403B-AF5B-56163AE478B0}"/>
              </a:ext>
            </a:extLst>
          </p:cNvPr>
          <p:cNvSpPr/>
          <p:nvPr/>
        </p:nvSpPr>
        <p:spPr bwMode="auto">
          <a:xfrm>
            <a:off x="6913272" y="2744924"/>
            <a:ext cx="2376264" cy="936104"/>
          </a:xfrm>
          <a:prstGeom prst="roundRect">
            <a:avLst/>
          </a:prstGeom>
          <a:solidFill>
            <a:schemeClr val="bg1"/>
          </a:solidFill>
          <a:ln w="28575">
            <a:solidFill>
              <a:srgbClr val="0BBD35"/>
            </a:solid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effectLst/>
              <a:latin typeface="Arial Narrow" pitchFamily="34" charset="0"/>
            </a:endParaRPr>
          </a:p>
        </p:txBody>
      </p:sp>
      <p:cxnSp>
        <p:nvCxnSpPr>
          <p:cNvPr id="27" name="Straight Connector 26">
            <a:extLst>
              <a:ext uri="{FF2B5EF4-FFF2-40B4-BE49-F238E27FC236}">
                <a16:creationId xmlns:a16="http://schemas.microsoft.com/office/drawing/2014/main" id="{AB94D70A-640D-4B9A-AA53-5DD22053DADF}"/>
              </a:ext>
            </a:extLst>
          </p:cNvPr>
          <p:cNvCxnSpPr>
            <a:stCxn id="7" idx="2"/>
            <a:endCxn id="10" idx="0"/>
          </p:cNvCxnSpPr>
          <p:nvPr/>
        </p:nvCxnSpPr>
        <p:spPr bwMode="auto">
          <a:xfrm>
            <a:off x="4989004" y="2636912"/>
            <a:ext cx="0" cy="1224136"/>
          </a:xfrm>
          <a:prstGeom prst="line">
            <a:avLst/>
          </a:prstGeom>
          <a:solidFill>
            <a:srgbClr val="00AFDB"/>
          </a:solidFill>
          <a:ln w="28575" cap="flat" cmpd="sng" algn="ctr">
            <a:solidFill>
              <a:srgbClr val="4D4D4D"/>
            </a:solidFill>
            <a:prstDash val="solid"/>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41" name="Straight Connector 40">
            <a:extLst>
              <a:ext uri="{FF2B5EF4-FFF2-40B4-BE49-F238E27FC236}">
                <a16:creationId xmlns:a16="http://schemas.microsoft.com/office/drawing/2014/main" id="{E5C85E8C-F48E-4CA1-810C-F30959E162E8}"/>
              </a:ext>
            </a:extLst>
          </p:cNvPr>
          <p:cNvCxnSpPr>
            <a:stCxn id="10" idx="1"/>
          </p:cNvCxnSpPr>
          <p:nvPr/>
        </p:nvCxnSpPr>
        <p:spPr bwMode="auto">
          <a:xfrm flipH="1">
            <a:off x="2963890" y="4329100"/>
            <a:ext cx="836982" cy="1287"/>
          </a:xfrm>
          <a:prstGeom prst="line">
            <a:avLst/>
          </a:prstGeom>
          <a:solidFill>
            <a:srgbClr val="00AFDB"/>
          </a:solidFill>
          <a:ln w="28575" cap="flat" cmpd="sng" algn="ctr">
            <a:solidFill>
              <a:srgbClr val="4D4D4D"/>
            </a:solidFill>
            <a:prstDash val="solid"/>
            <a:round/>
            <a:headEnd type="none" w="med" len="med"/>
            <a:tailEnd type="none" w="med" len="med"/>
          </a:ln>
          <a:effectLst/>
          <a:extLs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46" name="Straight Arrow Connector 45">
            <a:extLst>
              <a:ext uri="{FF2B5EF4-FFF2-40B4-BE49-F238E27FC236}">
                <a16:creationId xmlns:a16="http://schemas.microsoft.com/office/drawing/2014/main" id="{F321C47A-2FFF-445D-9F49-3D407791BE68}"/>
              </a:ext>
            </a:extLst>
          </p:cNvPr>
          <p:cNvCxnSpPr/>
          <p:nvPr/>
        </p:nvCxnSpPr>
        <p:spPr bwMode="auto">
          <a:xfrm>
            <a:off x="6805260" y="2276872"/>
            <a:ext cx="914400" cy="914400"/>
          </a:xfrm>
          <a:prstGeom prst="straightConnector1">
            <a:avLst/>
          </a:prstGeom>
          <a:solidFill>
            <a:srgbClr val="00AFDB"/>
          </a:solidFill>
          <a:ln>
            <a:noFill/>
            <a:tailEnd type="triangle"/>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cxnSp>
      <p:cxnSp>
        <p:nvCxnSpPr>
          <p:cNvPr id="52" name="Straight Arrow Connector 51">
            <a:extLst>
              <a:ext uri="{FF2B5EF4-FFF2-40B4-BE49-F238E27FC236}">
                <a16:creationId xmlns:a16="http://schemas.microsoft.com/office/drawing/2014/main" id="{4151B5C1-7E99-46B4-A338-54BEB99CECC3}"/>
              </a:ext>
            </a:extLst>
          </p:cNvPr>
          <p:cNvCxnSpPr/>
          <p:nvPr/>
        </p:nvCxnSpPr>
        <p:spPr bwMode="auto">
          <a:xfrm>
            <a:off x="7262460" y="1901225"/>
            <a:ext cx="914400" cy="914400"/>
          </a:xfrm>
          <a:prstGeom prst="straightConnector1">
            <a:avLst/>
          </a:prstGeom>
          <a:solidFill>
            <a:srgbClr val="00AFDB"/>
          </a:solidFill>
          <a:ln>
            <a:noFill/>
            <a:tailEnd type="triangle"/>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cxnSp>
      <p:sp>
        <p:nvSpPr>
          <p:cNvPr id="20" name="TextBox 19">
            <a:extLst>
              <a:ext uri="{FF2B5EF4-FFF2-40B4-BE49-F238E27FC236}">
                <a16:creationId xmlns:a16="http://schemas.microsoft.com/office/drawing/2014/main" id="{05496562-461E-4659-BE8F-E0C71516FF00}"/>
              </a:ext>
            </a:extLst>
          </p:cNvPr>
          <p:cNvSpPr txBox="1"/>
          <p:nvPr/>
        </p:nvSpPr>
        <p:spPr>
          <a:xfrm>
            <a:off x="6897216" y="2859033"/>
            <a:ext cx="2376264" cy="707886"/>
          </a:xfrm>
          <a:prstGeom prst="rect">
            <a:avLst/>
          </a:prstGeom>
          <a:noFill/>
          <a:ln>
            <a:noFill/>
          </a:ln>
        </p:spPr>
        <p:txBody>
          <a:bodyPr wrap="square" rtlCol="0">
            <a:spAutoFit/>
          </a:bodyPr>
          <a:lstStyle/>
          <a:p>
            <a:pPr algn="ctr"/>
            <a:r>
              <a:rPr lang="en-GB" sz="2000" dirty="0">
                <a:solidFill>
                  <a:schemeClr val="tx1"/>
                </a:solidFill>
              </a:rPr>
              <a:t>Independent</a:t>
            </a:r>
          </a:p>
          <a:p>
            <a:pPr algn="ctr"/>
            <a:r>
              <a:rPr lang="en-GB" sz="2000" dirty="0">
                <a:solidFill>
                  <a:schemeClr val="tx1"/>
                </a:solidFill>
              </a:rPr>
              <a:t>Custodian</a:t>
            </a:r>
          </a:p>
        </p:txBody>
      </p:sp>
      <p:sp>
        <p:nvSpPr>
          <p:cNvPr id="13" name="TextBox 12">
            <a:extLst>
              <a:ext uri="{FF2B5EF4-FFF2-40B4-BE49-F238E27FC236}">
                <a16:creationId xmlns:a16="http://schemas.microsoft.com/office/drawing/2014/main" id="{E6631C78-CECD-4E49-B551-D92D8989FEB2}"/>
              </a:ext>
            </a:extLst>
          </p:cNvPr>
          <p:cNvSpPr txBox="1"/>
          <p:nvPr/>
        </p:nvSpPr>
        <p:spPr>
          <a:xfrm>
            <a:off x="2784316" y="2868499"/>
            <a:ext cx="1027845" cy="707886"/>
          </a:xfrm>
          <a:prstGeom prst="rect">
            <a:avLst/>
          </a:prstGeom>
          <a:noFill/>
          <a:ln>
            <a:noFill/>
          </a:ln>
        </p:spPr>
        <p:txBody>
          <a:bodyPr wrap="none" rtlCol="0">
            <a:spAutoFit/>
          </a:bodyPr>
          <a:lstStyle/>
          <a:p>
            <a:pPr algn="ctr"/>
            <a:r>
              <a:rPr lang="en-GB" sz="2000" dirty="0">
                <a:solidFill>
                  <a:schemeClr val="tx1"/>
                </a:solidFill>
              </a:rPr>
              <a:t>Board of</a:t>
            </a:r>
          </a:p>
          <a:p>
            <a:pPr algn="ctr"/>
            <a:r>
              <a:rPr lang="en-GB" sz="2000" dirty="0">
                <a:solidFill>
                  <a:schemeClr val="tx1"/>
                </a:solidFill>
              </a:rPr>
              <a:t>Directors</a:t>
            </a:r>
          </a:p>
        </p:txBody>
      </p:sp>
    </p:spTree>
    <p:extLst>
      <p:ext uri="{BB962C8B-B14F-4D97-AF65-F5344CB8AC3E}">
        <p14:creationId xmlns:p14="http://schemas.microsoft.com/office/powerpoint/2010/main" val="207482077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07F5-6DF2-4668-B4B4-8A797B5E2AC2}"/>
              </a:ext>
            </a:extLst>
          </p:cNvPr>
          <p:cNvSpPr>
            <a:spLocks noGrp="1"/>
          </p:cNvSpPr>
          <p:nvPr>
            <p:ph type="title"/>
          </p:nvPr>
        </p:nvSpPr>
        <p:spPr/>
        <p:txBody>
          <a:bodyPr/>
          <a:lstStyle/>
          <a:p>
            <a:r>
              <a:rPr lang="en-GB" dirty="0"/>
              <a:t>Bank Deposits and Money Market Funds Compared</a:t>
            </a:r>
          </a:p>
        </p:txBody>
      </p:sp>
      <p:sp>
        <p:nvSpPr>
          <p:cNvPr id="7" name="TextBox 6">
            <a:extLst>
              <a:ext uri="{FF2B5EF4-FFF2-40B4-BE49-F238E27FC236}">
                <a16:creationId xmlns:a16="http://schemas.microsoft.com/office/drawing/2014/main" id="{7A7253DB-6BED-4E6A-ABE3-6A74B17DFC9C}"/>
              </a:ext>
            </a:extLst>
          </p:cNvPr>
          <p:cNvSpPr txBox="1"/>
          <p:nvPr/>
        </p:nvSpPr>
        <p:spPr>
          <a:xfrm>
            <a:off x="920552" y="1700808"/>
            <a:ext cx="4032448" cy="523220"/>
          </a:xfrm>
          <a:prstGeom prst="rect">
            <a:avLst/>
          </a:prstGeom>
          <a:solidFill>
            <a:schemeClr val="accent3"/>
          </a:solidFill>
        </p:spPr>
        <p:txBody>
          <a:bodyPr wrap="square" rtlCol="0">
            <a:spAutoFit/>
          </a:bodyPr>
          <a:lstStyle/>
          <a:p>
            <a:r>
              <a:rPr lang="en-GB" dirty="0">
                <a:latin typeface="+mn-lt"/>
              </a:rPr>
              <a:t>Bank deposits</a:t>
            </a:r>
          </a:p>
        </p:txBody>
      </p:sp>
      <p:sp>
        <p:nvSpPr>
          <p:cNvPr id="8" name="TextBox 7">
            <a:extLst>
              <a:ext uri="{FF2B5EF4-FFF2-40B4-BE49-F238E27FC236}">
                <a16:creationId xmlns:a16="http://schemas.microsoft.com/office/drawing/2014/main" id="{E47B378D-26AE-4F17-B38C-4B4129F47D2F}"/>
              </a:ext>
            </a:extLst>
          </p:cNvPr>
          <p:cNvSpPr txBox="1"/>
          <p:nvPr/>
        </p:nvSpPr>
        <p:spPr>
          <a:xfrm>
            <a:off x="5025008" y="1700808"/>
            <a:ext cx="4032448" cy="523220"/>
          </a:xfrm>
          <a:prstGeom prst="rect">
            <a:avLst/>
          </a:prstGeom>
          <a:solidFill>
            <a:schemeClr val="accent3"/>
          </a:solidFill>
        </p:spPr>
        <p:txBody>
          <a:bodyPr wrap="square" rtlCol="0">
            <a:spAutoFit/>
          </a:bodyPr>
          <a:lstStyle/>
          <a:p>
            <a:r>
              <a:rPr lang="en-GB" dirty="0">
                <a:latin typeface="+mn-lt"/>
              </a:rPr>
              <a:t>Money Market Funds</a:t>
            </a:r>
          </a:p>
        </p:txBody>
      </p:sp>
      <p:sp>
        <p:nvSpPr>
          <p:cNvPr id="9" name="TextBox 8">
            <a:extLst>
              <a:ext uri="{FF2B5EF4-FFF2-40B4-BE49-F238E27FC236}">
                <a16:creationId xmlns:a16="http://schemas.microsoft.com/office/drawing/2014/main" id="{0D7D26FB-DEAB-4F0C-A238-83D8A41046FE}"/>
              </a:ext>
            </a:extLst>
          </p:cNvPr>
          <p:cNvSpPr txBox="1"/>
          <p:nvPr/>
        </p:nvSpPr>
        <p:spPr>
          <a:xfrm>
            <a:off x="920552" y="2348880"/>
            <a:ext cx="4032448" cy="1569660"/>
          </a:xfrm>
          <a:prstGeom prst="rect">
            <a:avLst/>
          </a:prstGeom>
          <a:solidFill>
            <a:schemeClr val="bg2"/>
          </a:solidFill>
        </p:spPr>
        <p:txBody>
          <a:bodyPr wrap="square" rtlCol="0">
            <a:spAutoFit/>
          </a:bodyPr>
          <a:lstStyle/>
          <a:p>
            <a:pPr marL="361950" indent="-361950">
              <a:buFont typeface="Wingdings" panose="05000000000000000000" pitchFamily="2" charset="2"/>
              <a:buChar char="§"/>
            </a:pPr>
            <a:r>
              <a:rPr lang="en-GB" sz="2400" dirty="0">
                <a:solidFill>
                  <a:schemeClr val="tx1"/>
                </a:solidFill>
                <a:latin typeface="+mn-lt"/>
              </a:rPr>
              <a:t>Reduced appetite for large balances</a:t>
            </a:r>
          </a:p>
          <a:p>
            <a:pPr marL="361950" indent="-361950">
              <a:buFont typeface="Wingdings" panose="05000000000000000000" pitchFamily="2" charset="2"/>
              <a:buChar char="§"/>
            </a:pPr>
            <a:r>
              <a:rPr lang="en-GB" sz="2400" dirty="0">
                <a:solidFill>
                  <a:schemeClr val="tx1"/>
                </a:solidFill>
                <a:latin typeface="+mn-lt"/>
              </a:rPr>
              <a:t>Concentrated exposure</a:t>
            </a:r>
          </a:p>
          <a:p>
            <a:pPr marL="361950" indent="-361950">
              <a:buFont typeface="Wingdings" panose="05000000000000000000" pitchFamily="2" charset="2"/>
              <a:buChar char="§"/>
            </a:pPr>
            <a:r>
              <a:rPr lang="en-GB" sz="2400" dirty="0">
                <a:solidFill>
                  <a:schemeClr val="tx1"/>
                </a:solidFill>
                <a:latin typeface="+mn-lt"/>
              </a:rPr>
              <a:t>Intraday liquidity</a:t>
            </a:r>
          </a:p>
        </p:txBody>
      </p:sp>
      <p:sp>
        <p:nvSpPr>
          <p:cNvPr id="10" name="TextBox 9">
            <a:extLst>
              <a:ext uri="{FF2B5EF4-FFF2-40B4-BE49-F238E27FC236}">
                <a16:creationId xmlns:a16="http://schemas.microsoft.com/office/drawing/2014/main" id="{16090361-3E42-4689-B40B-417C3F12A56F}"/>
              </a:ext>
            </a:extLst>
          </p:cNvPr>
          <p:cNvSpPr txBox="1"/>
          <p:nvPr/>
        </p:nvSpPr>
        <p:spPr>
          <a:xfrm>
            <a:off x="5012184" y="2348879"/>
            <a:ext cx="4032448" cy="3416320"/>
          </a:xfrm>
          <a:prstGeom prst="rect">
            <a:avLst/>
          </a:prstGeom>
          <a:solidFill>
            <a:schemeClr val="bg2"/>
          </a:solidFill>
        </p:spPr>
        <p:txBody>
          <a:bodyPr wrap="square" rtlCol="0">
            <a:spAutoFit/>
          </a:bodyPr>
          <a:lstStyle/>
          <a:p>
            <a:pPr marL="361950" indent="-361950">
              <a:buFont typeface="Wingdings" panose="05000000000000000000" pitchFamily="2" charset="2"/>
              <a:buChar char="§"/>
            </a:pPr>
            <a:r>
              <a:rPr lang="en-GB" sz="2400" dirty="0">
                <a:solidFill>
                  <a:schemeClr val="tx1"/>
                </a:solidFill>
                <a:latin typeface="+mn-lt"/>
              </a:rPr>
              <a:t>Security</a:t>
            </a:r>
          </a:p>
          <a:p>
            <a:pPr marL="801688" lvl="1" indent="-260350">
              <a:buFont typeface="Wingdings" panose="05000000000000000000" pitchFamily="2" charset="2"/>
              <a:buChar char="§"/>
            </a:pPr>
            <a:r>
              <a:rPr lang="en-GB" sz="2400" dirty="0">
                <a:solidFill>
                  <a:schemeClr val="tx1"/>
                </a:solidFill>
                <a:latin typeface="+mn-lt"/>
              </a:rPr>
              <a:t>Risk diversification</a:t>
            </a:r>
            <a:endParaRPr lang="en-GB" sz="2400" dirty="0">
              <a:solidFill>
                <a:schemeClr val="tx1"/>
              </a:solidFill>
            </a:endParaRPr>
          </a:p>
          <a:p>
            <a:pPr marL="801688" lvl="1" indent="-260350">
              <a:buFont typeface="Wingdings" panose="05000000000000000000" pitchFamily="2" charset="2"/>
              <a:buChar char="§"/>
            </a:pPr>
            <a:r>
              <a:rPr lang="en-GB" sz="2400" dirty="0">
                <a:solidFill>
                  <a:schemeClr val="tx1"/>
                </a:solidFill>
              </a:rPr>
              <a:t>Typically AAA rated</a:t>
            </a:r>
          </a:p>
          <a:p>
            <a:pPr marL="801688" lvl="1" indent="-260350">
              <a:buFont typeface="Wingdings" panose="05000000000000000000" pitchFamily="2" charset="2"/>
              <a:buChar char="§"/>
            </a:pPr>
            <a:r>
              <a:rPr lang="en-GB" sz="2400" dirty="0">
                <a:solidFill>
                  <a:schemeClr val="tx1"/>
                </a:solidFill>
              </a:rPr>
              <a:t>Regulated funds</a:t>
            </a:r>
          </a:p>
          <a:p>
            <a:pPr marL="801688" lvl="1" indent="-260350">
              <a:buFont typeface="Wingdings" panose="05000000000000000000" pitchFamily="2" charset="2"/>
              <a:buChar char="§"/>
            </a:pPr>
            <a:r>
              <a:rPr lang="en-GB" sz="2400" dirty="0">
                <a:solidFill>
                  <a:schemeClr val="tx1"/>
                </a:solidFill>
              </a:rPr>
              <a:t>Ring fenced assets</a:t>
            </a:r>
            <a:endParaRPr lang="en-GB" sz="2400" dirty="0">
              <a:solidFill>
                <a:schemeClr val="tx1"/>
              </a:solidFill>
              <a:latin typeface="+mn-lt"/>
            </a:endParaRPr>
          </a:p>
          <a:p>
            <a:pPr marL="361950" indent="-361950">
              <a:buFont typeface="Wingdings" panose="05000000000000000000" pitchFamily="2" charset="2"/>
              <a:buChar char="§"/>
            </a:pPr>
            <a:r>
              <a:rPr lang="en-GB" sz="2400" dirty="0">
                <a:solidFill>
                  <a:schemeClr val="tx1"/>
                </a:solidFill>
                <a:latin typeface="+mn-lt"/>
              </a:rPr>
              <a:t>Liquidity</a:t>
            </a:r>
          </a:p>
          <a:p>
            <a:pPr marL="801688" lvl="1" indent="-260350">
              <a:buFont typeface="Wingdings" panose="05000000000000000000" pitchFamily="2" charset="2"/>
              <a:buChar char="§"/>
            </a:pPr>
            <a:r>
              <a:rPr lang="en-GB" sz="2400" dirty="0">
                <a:solidFill>
                  <a:schemeClr val="tx1"/>
                </a:solidFill>
                <a:latin typeface="+mn-lt"/>
              </a:rPr>
              <a:t>Intraday liquidity</a:t>
            </a:r>
          </a:p>
          <a:p>
            <a:pPr marL="361950" indent="-361950">
              <a:buFont typeface="Wingdings" panose="05000000000000000000" pitchFamily="2" charset="2"/>
              <a:buChar char="§"/>
            </a:pPr>
            <a:r>
              <a:rPr lang="en-GB" sz="2400" dirty="0">
                <a:solidFill>
                  <a:schemeClr val="tx1"/>
                </a:solidFill>
                <a:latin typeface="+mn-lt"/>
              </a:rPr>
              <a:t>Yield</a:t>
            </a:r>
          </a:p>
          <a:p>
            <a:pPr marL="801688" lvl="1" indent="-260350">
              <a:buFont typeface="Wingdings" panose="05000000000000000000" pitchFamily="2" charset="2"/>
              <a:buChar char="§"/>
            </a:pPr>
            <a:r>
              <a:rPr lang="en-GB" sz="2400" dirty="0">
                <a:solidFill>
                  <a:schemeClr val="tx1"/>
                </a:solidFill>
              </a:rPr>
              <a:t>Potent</a:t>
            </a:r>
            <a:r>
              <a:rPr lang="en-GB" sz="2400" dirty="0">
                <a:solidFill>
                  <a:schemeClr val="tx1"/>
                </a:solidFill>
                <a:latin typeface="+mn-lt"/>
              </a:rPr>
              <a:t>ial for yield</a:t>
            </a:r>
          </a:p>
        </p:txBody>
      </p:sp>
    </p:spTree>
    <p:extLst>
      <p:ext uri="{BB962C8B-B14F-4D97-AF65-F5344CB8AC3E}">
        <p14:creationId xmlns:p14="http://schemas.microsoft.com/office/powerpoint/2010/main" val="11628450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European MMF Product Range: Old to New</a:t>
            </a:r>
          </a:p>
        </p:txBody>
      </p:sp>
      <p:pic>
        <p:nvPicPr>
          <p:cNvPr id="4" name="Picture 3">
            <a:extLst>
              <a:ext uri="{FF2B5EF4-FFF2-40B4-BE49-F238E27FC236}">
                <a16:creationId xmlns:a16="http://schemas.microsoft.com/office/drawing/2014/main" id="{A4FD408B-A6AC-4F67-874B-F17C464B043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08584" y="1412776"/>
            <a:ext cx="6768752" cy="4464497"/>
          </a:xfrm>
          <a:prstGeom prst="rect">
            <a:avLst/>
          </a:prstGeom>
          <a:noFill/>
        </p:spPr>
      </p:pic>
    </p:spTree>
    <p:extLst>
      <p:ext uri="{BB962C8B-B14F-4D97-AF65-F5344CB8AC3E}">
        <p14:creationId xmlns:p14="http://schemas.microsoft.com/office/powerpoint/2010/main" val="194789727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841EB-9FF1-4A03-AF1F-4EF9895DD520}"/>
              </a:ext>
            </a:extLst>
          </p:cNvPr>
          <p:cNvSpPr>
            <a:spLocks noGrp="1"/>
          </p:cNvSpPr>
          <p:nvPr>
            <p:ph type="title"/>
          </p:nvPr>
        </p:nvSpPr>
        <p:spPr/>
        <p:txBody>
          <a:bodyPr/>
          <a:lstStyle/>
          <a:p>
            <a:r>
              <a:rPr lang="en-GB" dirty="0"/>
              <a:t>European Constant NAV Fund Conversions</a:t>
            </a:r>
          </a:p>
        </p:txBody>
      </p:sp>
      <p:pic>
        <p:nvPicPr>
          <p:cNvPr id="4" name="Picture 3">
            <a:extLst>
              <a:ext uri="{FF2B5EF4-FFF2-40B4-BE49-F238E27FC236}">
                <a16:creationId xmlns:a16="http://schemas.microsoft.com/office/drawing/2014/main" id="{6D017D21-1E8B-4FAA-A1BA-E7DDCD692B1F}"/>
              </a:ext>
            </a:extLst>
          </p:cNvPr>
          <p:cNvPicPr>
            <a:picLocks noChangeAspect="1"/>
          </p:cNvPicPr>
          <p:nvPr/>
        </p:nvPicPr>
        <p:blipFill>
          <a:blip r:embed="rId3"/>
          <a:stretch>
            <a:fillRect/>
          </a:stretch>
        </p:blipFill>
        <p:spPr>
          <a:xfrm>
            <a:off x="632520" y="1101540"/>
            <a:ext cx="7872301" cy="5256584"/>
          </a:xfrm>
          <a:prstGeom prst="rect">
            <a:avLst/>
          </a:prstGeom>
        </p:spPr>
      </p:pic>
      <p:sp>
        <p:nvSpPr>
          <p:cNvPr id="5" name="TextBox 4">
            <a:extLst>
              <a:ext uri="{FF2B5EF4-FFF2-40B4-BE49-F238E27FC236}">
                <a16:creationId xmlns:a16="http://schemas.microsoft.com/office/drawing/2014/main" id="{B0BB12FD-0F70-449F-BC29-13BFCE1B8760}"/>
              </a:ext>
            </a:extLst>
          </p:cNvPr>
          <p:cNvSpPr txBox="1"/>
          <p:nvPr/>
        </p:nvSpPr>
        <p:spPr>
          <a:xfrm>
            <a:off x="1208584" y="6381328"/>
            <a:ext cx="2736304" cy="246221"/>
          </a:xfrm>
          <a:prstGeom prst="rect">
            <a:avLst/>
          </a:prstGeom>
          <a:noFill/>
        </p:spPr>
        <p:txBody>
          <a:bodyPr wrap="square" rtlCol="0">
            <a:spAutoFit/>
          </a:bodyPr>
          <a:lstStyle/>
          <a:p>
            <a:r>
              <a:rPr lang="en-GB" sz="1000" dirty="0">
                <a:solidFill>
                  <a:schemeClr val="tx1"/>
                </a:solidFill>
                <a:latin typeface="+mn-lt"/>
              </a:rPr>
              <a:t>Source: IMMFA</a:t>
            </a:r>
          </a:p>
        </p:txBody>
      </p:sp>
      <p:sp>
        <p:nvSpPr>
          <p:cNvPr id="3" name="Rectangle 2">
            <a:extLst>
              <a:ext uri="{FF2B5EF4-FFF2-40B4-BE49-F238E27FC236}">
                <a16:creationId xmlns:a16="http://schemas.microsoft.com/office/drawing/2014/main" id="{46C220CE-6BCE-4B4D-9E21-44513814EA8E}"/>
              </a:ext>
            </a:extLst>
          </p:cNvPr>
          <p:cNvSpPr/>
          <p:nvPr/>
        </p:nvSpPr>
        <p:spPr bwMode="auto">
          <a:xfrm>
            <a:off x="3080792" y="5373216"/>
            <a:ext cx="504056"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6" name="Rectangle 5">
            <a:extLst>
              <a:ext uri="{FF2B5EF4-FFF2-40B4-BE49-F238E27FC236}">
                <a16:creationId xmlns:a16="http://schemas.microsoft.com/office/drawing/2014/main" id="{2E66D5A2-412B-4DEA-9BC3-8887F5D09C6A}"/>
              </a:ext>
            </a:extLst>
          </p:cNvPr>
          <p:cNvSpPr/>
          <p:nvPr/>
        </p:nvSpPr>
        <p:spPr bwMode="auto">
          <a:xfrm>
            <a:off x="3080792" y="5526448"/>
            <a:ext cx="504056"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7" name="Rectangle 6">
            <a:extLst>
              <a:ext uri="{FF2B5EF4-FFF2-40B4-BE49-F238E27FC236}">
                <a16:creationId xmlns:a16="http://schemas.microsoft.com/office/drawing/2014/main" id="{20A75174-3180-48B2-ABE8-F7CEC6835805}"/>
              </a:ext>
            </a:extLst>
          </p:cNvPr>
          <p:cNvSpPr/>
          <p:nvPr/>
        </p:nvSpPr>
        <p:spPr bwMode="auto">
          <a:xfrm>
            <a:off x="3080792" y="5693668"/>
            <a:ext cx="504056"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8" name="Rectangle 7">
            <a:extLst>
              <a:ext uri="{FF2B5EF4-FFF2-40B4-BE49-F238E27FC236}">
                <a16:creationId xmlns:a16="http://schemas.microsoft.com/office/drawing/2014/main" id="{CA429585-FC8E-418E-9D94-020FF553144A}"/>
              </a:ext>
            </a:extLst>
          </p:cNvPr>
          <p:cNvSpPr/>
          <p:nvPr/>
        </p:nvSpPr>
        <p:spPr bwMode="auto">
          <a:xfrm>
            <a:off x="3152800" y="6021288"/>
            <a:ext cx="432048" cy="121469"/>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9" name="Rectangle 8">
            <a:extLst>
              <a:ext uri="{FF2B5EF4-FFF2-40B4-BE49-F238E27FC236}">
                <a16:creationId xmlns:a16="http://schemas.microsoft.com/office/drawing/2014/main" id="{4948D939-F714-48A8-9555-BC43D9EB602B}"/>
              </a:ext>
            </a:extLst>
          </p:cNvPr>
          <p:cNvSpPr/>
          <p:nvPr/>
        </p:nvSpPr>
        <p:spPr bwMode="auto">
          <a:xfrm>
            <a:off x="3080792" y="6163418"/>
            <a:ext cx="504056"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10" name="Rectangle 9">
            <a:extLst>
              <a:ext uri="{FF2B5EF4-FFF2-40B4-BE49-F238E27FC236}">
                <a16:creationId xmlns:a16="http://schemas.microsoft.com/office/drawing/2014/main" id="{E4F8D1AB-EFDB-45D5-AB2F-370231030B98}"/>
              </a:ext>
            </a:extLst>
          </p:cNvPr>
          <p:cNvSpPr/>
          <p:nvPr/>
        </p:nvSpPr>
        <p:spPr bwMode="auto">
          <a:xfrm>
            <a:off x="6537176" y="5224000"/>
            <a:ext cx="432048"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
        <p:nvSpPr>
          <p:cNvPr id="11" name="Rectangle 10">
            <a:extLst>
              <a:ext uri="{FF2B5EF4-FFF2-40B4-BE49-F238E27FC236}">
                <a16:creationId xmlns:a16="http://schemas.microsoft.com/office/drawing/2014/main" id="{12EB145D-B629-4120-B46B-7393DC6AC9BE}"/>
              </a:ext>
            </a:extLst>
          </p:cNvPr>
          <p:cNvSpPr/>
          <p:nvPr/>
        </p:nvSpPr>
        <p:spPr bwMode="auto">
          <a:xfrm>
            <a:off x="6537176" y="5837684"/>
            <a:ext cx="504056" cy="144016"/>
          </a:xfrm>
          <a:prstGeom prst="rect">
            <a:avLst/>
          </a:prstGeom>
          <a:solidFill>
            <a:schemeClr val="bg1"/>
          </a:solidFill>
          <a:ln>
            <a:noFill/>
          </a:ln>
          <a:effec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ct val="115000"/>
              </a:spcBef>
              <a:spcAft>
                <a:spcPct val="0"/>
              </a:spcAft>
              <a:buClr>
                <a:srgbClr val="969696"/>
              </a:buClr>
              <a:buSzTx/>
              <a:buFontTx/>
              <a:buNone/>
              <a:tabLst/>
            </a:pPr>
            <a:endParaRPr kumimoji="0" lang="en-GB" sz="2800" b="0" i="0" u="none" strike="noStrike" cap="none" normalizeH="0" baseline="0">
              <a:ln>
                <a:noFill/>
              </a:ln>
              <a:solidFill>
                <a:schemeClr val="bg1"/>
              </a:solidFill>
              <a:effectLst/>
              <a:latin typeface="Arial Narrow" pitchFamily="34" charset="0"/>
            </a:endParaRPr>
          </a:p>
        </p:txBody>
      </p:sp>
    </p:spTree>
    <p:extLst>
      <p:ext uri="{BB962C8B-B14F-4D97-AF65-F5344CB8AC3E}">
        <p14:creationId xmlns:p14="http://schemas.microsoft.com/office/powerpoint/2010/main" val="268831205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35B4-D987-4BBA-8AA7-60D1DE87F3CA}"/>
              </a:ext>
            </a:extLst>
          </p:cNvPr>
          <p:cNvSpPr>
            <a:spLocks noGrp="1"/>
          </p:cNvSpPr>
          <p:nvPr>
            <p:ph type="title"/>
          </p:nvPr>
        </p:nvSpPr>
        <p:spPr/>
        <p:txBody>
          <a:bodyPr/>
          <a:lstStyle/>
          <a:p>
            <a:r>
              <a:rPr lang="en-GB" dirty="0"/>
              <a:t>Additional Protections from MMFR</a:t>
            </a:r>
          </a:p>
        </p:txBody>
      </p:sp>
      <p:sp>
        <p:nvSpPr>
          <p:cNvPr id="3" name="Content Placeholder 2">
            <a:extLst>
              <a:ext uri="{FF2B5EF4-FFF2-40B4-BE49-F238E27FC236}">
                <a16:creationId xmlns:a16="http://schemas.microsoft.com/office/drawing/2014/main" id="{2C9F36C9-88E3-4412-86F7-F31F42E9B8DF}"/>
              </a:ext>
            </a:extLst>
          </p:cNvPr>
          <p:cNvSpPr>
            <a:spLocks noGrp="1"/>
          </p:cNvSpPr>
          <p:nvPr>
            <p:ph idx="1"/>
          </p:nvPr>
        </p:nvSpPr>
        <p:spPr>
          <a:xfrm>
            <a:off x="344488" y="1268412"/>
            <a:ext cx="9145587" cy="4968899"/>
          </a:xfrm>
        </p:spPr>
        <p:txBody>
          <a:bodyPr/>
          <a:lstStyle/>
          <a:p>
            <a:pPr marL="376238" indent="-376238">
              <a:lnSpc>
                <a:spcPct val="150000"/>
              </a:lnSpc>
            </a:pPr>
            <a:r>
              <a:rPr lang="en-GB" dirty="0">
                <a:solidFill>
                  <a:schemeClr val="tx1"/>
                </a:solidFill>
              </a:rPr>
              <a:t>Limitation in the difference allowable between the mark-to-market NAV and trading NAV of LVNAV and PDCNAV funds</a:t>
            </a:r>
          </a:p>
          <a:p>
            <a:pPr marL="376238" indent="-376238">
              <a:lnSpc>
                <a:spcPct val="150000"/>
              </a:lnSpc>
            </a:pPr>
            <a:r>
              <a:rPr lang="en-GB" dirty="0">
                <a:solidFill>
                  <a:schemeClr val="tx1"/>
                </a:solidFill>
              </a:rPr>
              <a:t>Minimum daily and weekly liquidity requirements</a:t>
            </a:r>
          </a:p>
          <a:p>
            <a:pPr marL="376238" indent="-376238">
              <a:lnSpc>
                <a:spcPct val="150000"/>
              </a:lnSpc>
            </a:pPr>
            <a:r>
              <a:rPr lang="en-GB" dirty="0">
                <a:solidFill>
                  <a:schemeClr val="tx1"/>
                </a:solidFill>
              </a:rPr>
              <a:t>Information disclosure requirements</a:t>
            </a:r>
          </a:p>
          <a:p>
            <a:pPr marL="892175" lvl="2" indent="-350838">
              <a:lnSpc>
                <a:spcPct val="150000"/>
              </a:lnSpc>
              <a:buFont typeface="Wingdings" panose="05000000000000000000" pitchFamily="2" charset="2"/>
              <a:buChar char="Ø"/>
            </a:pPr>
            <a:r>
              <a:rPr lang="en-GB" sz="2400" dirty="0"/>
              <a:t>Net % AUM inflows and outflows</a:t>
            </a:r>
          </a:p>
          <a:p>
            <a:pPr marL="892175" lvl="2" indent="-350838">
              <a:lnSpc>
                <a:spcPct val="150000"/>
              </a:lnSpc>
              <a:buFont typeface="Wingdings" panose="05000000000000000000" pitchFamily="2" charset="2"/>
              <a:buChar char="Ø"/>
            </a:pPr>
            <a:r>
              <a:rPr lang="en-GB" sz="2400" dirty="0"/>
              <a:t>Portfolio &amp; </a:t>
            </a:r>
            <a:r>
              <a:rPr lang="en-GB" sz="2400" dirty="0">
                <a:solidFill>
                  <a:schemeClr val="tx1"/>
                </a:solidFill>
              </a:rPr>
              <a:t>investor composition detail</a:t>
            </a:r>
          </a:p>
          <a:p>
            <a:pPr marL="648000" lvl="3" indent="0">
              <a:lnSpc>
                <a:spcPct val="150000"/>
              </a:lnSpc>
              <a:buNone/>
            </a:pPr>
            <a:endParaRPr lang="en-GB" dirty="0">
              <a:solidFill>
                <a:schemeClr val="tx1"/>
              </a:solidFill>
            </a:endParaRPr>
          </a:p>
        </p:txBody>
      </p:sp>
    </p:spTree>
    <p:extLst>
      <p:ext uri="{BB962C8B-B14F-4D97-AF65-F5344CB8AC3E}">
        <p14:creationId xmlns:p14="http://schemas.microsoft.com/office/powerpoint/2010/main" val="426996692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6E49C-C715-498E-826F-153A789FC99B}"/>
              </a:ext>
            </a:extLst>
          </p:cNvPr>
          <p:cNvSpPr>
            <a:spLocks noGrp="1"/>
          </p:cNvSpPr>
          <p:nvPr>
            <p:ph type="title"/>
          </p:nvPr>
        </p:nvSpPr>
        <p:spPr/>
        <p:txBody>
          <a:bodyPr/>
          <a:lstStyle/>
          <a:p>
            <a:r>
              <a:rPr lang="en-GB" dirty="0"/>
              <a:t>IMMFA provides timely data</a:t>
            </a:r>
          </a:p>
        </p:txBody>
      </p:sp>
      <p:sp>
        <p:nvSpPr>
          <p:cNvPr id="7" name="Content Placeholder 2">
            <a:extLst>
              <a:ext uri="{FF2B5EF4-FFF2-40B4-BE49-F238E27FC236}">
                <a16:creationId xmlns:a16="http://schemas.microsoft.com/office/drawing/2014/main" id="{7316957B-FD03-4F08-B8D3-867E72749DC4}"/>
              </a:ext>
            </a:extLst>
          </p:cNvPr>
          <p:cNvSpPr>
            <a:spLocks noGrp="1"/>
          </p:cNvSpPr>
          <p:nvPr>
            <p:ph idx="1"/>
          </p:nvPr>
        </p:nvSpPr>
        <p:spPr>
          <a:xfrm>
            <a:off x="344488" y="1268413"/>
            <a:ext cx="8280919" cy="1440508"/>
          </a:xfrm>
        </p:spPr>
        <p:txBody>
          <a:bodyPr/>
          <a:lstStyle/>
          <a:p>
            <a:pPr marL="648000" lvl="3" indent="0">
              <a:lnSpc>
                <a:spcPct val="100000"/>
              </a:lnSpc>
              <a:buNone/>
            </a:pPr>
            <a:r>
              <a:rPr lang="en-GB" dirty="0">
                <a:solidFill>
                  <a:schemeClr val="tx1"/>
                </a:solidFill>
              </a:rPr>
              <a:t>Weekly reports give fund sizes &amp; changes, liquidity composition, portfolio and yield information</a:t>
            </a:r>
          </a:p>
          <a:p>
            <a:pPr marL="648000" lvl="3" indent="0" algn="ctr">
              <a:lnSpc>
                <a:spcPct val="100000"/>
              </a:lnSpc>
              <a:buNone/>
            </a:pPr>
            <a:r>
              <a:rPr lang="en-GB" sz="1600" b="1" dirty="0">
                <a:solidFill>
                  <a:schemeClr val="accent1"/>
                </a:solidFill>
                <a:latin typeface="+mn-lt"/>
                <a:hlinkClick r:id="rId3">
                  <a:extLst>
                    <a:ext uri="{A12FA001-AC4F-418D-AE19-62706E023703}">
                      <ahyp:hlinkClr xmlns:ahyp="http://schemas.microsoft.com/office/drawing/2018/hyperlinkcolor" val="tx"/>
                    </a:ext>
                  </a:extLst>
                </a:hlinkClick>
              </a:rPr>
              <a:t>https://www.immfa.org/market-statistics/money-fund-report.html</a:t>
            </a:r>
            <a:endParaRPr lang="en-GB" sz="1600" b="1" dirty="0">
              <a:solidFill>
                <a:schemeClr val="accent1"/>
              </a:solidFill>
              <a:latin typeface="+mn-lt"/>
            </a:endParaRPr>
          </a:p>
        </p:txBody>
      </p:sp>
      <p:sp>
        <p:nvSpPr>
          <p:cNvPr id="8" name="TextBox 7">
            <a:extLst>
              <a:ext uri="{FF2B5EF4-FFF2-40B4-BE49-F238E27FC236}">
                <a16:creationId xmlns:a16="http://schemas.microsoft.com/office/drawing/2014/main" id="{89220B4E-F91B-4F63-9C7F-566937200F78}"/>
              </a:ext>
            </a:extLst>
          </p:cNvPr>
          <p:cNvSpPr txBox="1"/>
          <p:nvPr/>
        </p:nvSpPr>
        <p:spPr>
          <a:xfrm>
            <a:off x="340478" y="6165304"/>
            <a:ext cx="2448272" cy="246221"/>
          </a:xfrm>
          <a:prstGeom prst="rect">
            <a:avLst/>
          </a:prstGeom>
          <a:noFill/>
        </p:spPr>
        <p:txBody>
          <a:bodyPr wrap="square" rtlCol="0">
            <a:spAutoFit/>
          </a:bodyPr>
          <a:lstStyle/>
          <a:p>
            <a:r>
              <a:rPr lang="en-GB" sz="1000" dirty="0">
                <a:solidFill>
                  <a:schemeClr val="tx1"/>
                </a:solidFill>
                <a:latin typeface="+mn-lt"/>
              </a:rPr>
              <a:t>Source: IMMFA</a:t>
            </a:r>
          </a:p>
        </p:txBody>
      </p:sp>
      <p:pic>
        <p:nvPicPr>
          <p:cNvPr id="4" name="Picture 3">
            <a:extLst>
              <a:ext uri="{FF2B5EF4-FFF2-40B4-BE49-F238E27FC236}">
                <a16:creationId xmlns:a16="http://schemas.microsoft.com/office/drawing/2014/main" id="{01AB8896-87D8-40DA-B94D-10FE1F465E76}"/>
              </a:ext>
            </a:extLst>
          </p:cNvPr>
          <p:cNvPicPr>
            <a:picLocks noChangeAspect="1"/>
          </p:cNvPicPr>
          <p:nvPr/>
        </p:nvPicPr>
        <p:blipFill>
          <a:blip r:embed="rId4"/>
          <a:stretch>
            <a:fillRect/>
          </a:stretch>
        </p:blipFill>
        <p:spPr>
          <a:xfrm>
            <a:off x="2216696" y="2302668"/>
            <a:ext cx="6120680" cy="4108857"/>
          </a:xfrm>
          <a:prstGeom prst="rect">
            <a:avLst/>
          </a:prstGeom>
          <a:ln w="25400">
            <a:solidFill>
              <a:schemeClr val="tx1"/>
            </a:solidFill>
          </a:ln>
        </p:spPr>
      </p:pic>
      <p:pic>
        <p:nvPicPr>
          <p:cNvPr id="3" name="Picture 2">
            <a:extLst>
              <a:ext uri="{FF2B5EF4-FFF2-40B4-BE49-F238E27FC236}">
                <a16:creationId xmlns:a16="http://schemas.microsoft.com/office/drawing/2014/main" id="{470EA91F-5C0D-465C-847F-5724CBEBDD85}"/>
              </a:ext>
            </a:extLst>
          </p:cNvPr>
          <p:cNvPicPr>
            <a:picLocks noChangeAspect="1"/>
          </p:cNvPicPr>
          <p:nvPr/>
        </p:nvPicPr>
        <p:blipFill>
          <a:blip r:embed="rId5"/>
          <a:stretch>
            <a:fillRect/>
          </a:stretch>
        </p:blipFill>
        <p:spPr>
          <a:xfrm>
            <a:off x="272479" y="1844824"/>
            <a:ext cx="6261177" cy="4320480"/>
          </a:xfrm>
          <a:prstGeom prst="rect">
            <a:avLst/>
          </a:prstGeom>
          <a:ln w="25400">
            <a:solidFill>
              <a:schemeClr val="tx1"/>
            </a:solidFill>
          </a:ln>
        </p:spPr>
      </p:pic>
    </p:spTree>
    <p:extLst>
      <p:ext uri="{BB962C8B-B14F-4D97-AF65-F5344CB8AC3E}">
        <p14:creationId xmlns:p14="http://schemas.microsoft.com/office/powerpoint/2010/main" val="224741743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Trends Driving Use of MMFs</a:t>
            </a:r>
          </a:p>
        </p:txBody>
      </p:sp>
      <p:graphicFrame>
        <p:nvGraphicFramePr>
          <p:cNvPr id="3" name="Diagram 2">
            <a:extLst>
              <a:ext uri="{FF2B5EF4-FFF2-40B4-BE49-F238E27FC236}">
                <a16:creationId xmlns:a16="http://schemas.microsoft.com/office/drawing/2014/main" id="{5A6262B2-CDF3-4C20-9D51-EC478AEBA93F}"/>
              </a:ext>
            </a:extLst>
          </p:cNvPr>
          <p:cNvGraphicFramePr/>
          <p:nvPr>
            <p:extLst>
              <p:ext uri="{D42A27DB-BD31-4B8C-83A1-F6EECF244321}">
                <p14:modId xmlns:p14="http://schemas.microsoft.com/office/powerpoint/2010/main" val="531639943"/>
              </p:ext>
            </p:extLst>
          </p:nvPr>
        </p:nvGraphicFramePr>
        <p:xfrm>
          <a:off x="704528" y="1124744"/>
          <a:ext cx="7262440" cy="5009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8EA4FF92-1397-4315-AEDD-5F683E8FEE63}"/>
              </a:ext>
            </a:extLst>
          </p:cNvPr>
          <p:cNvSpPr txBox="1"/>
          <p:nvPr/>
        </p:nvSpPr>
        <p:spPr>
          <a:xfrm>
            <a:off x="8193360" y="1651378"/>
            <a:ext cx="1656184" cy="2277547"/>
          </a:xfrm>
          <a:prstGeom prst="rect">
            <a:avLst/>
          </a:prstGeom>
          <a:solidFill>
            <a:schemeClr val="accent2">
              <a:lumMod val="20000"/>
              <a:lumOff val="80000"/>
            </a:schemeClr>
          </a:solidFill>
          <a:ln w="25400" cap="flat" cmpd="sng" algn="ctr">
            <a:solidFill>
              <a:prstClr val="white">
                <a:hueOff val="0"/>
                <a:satOff val="0"/>
                <a:lumOff val="0"/>
                <a:alphaOff val="0"/>
              </a:prstClr>
            </a:solidFill>
            <a:prstDash val="solid"/>
          </a:ln>
          <a:effectLst/>
        </p:spPr>
        <p:txBody>
          <a:bodyPr wrap="square" rtlCol="0">
            <a:spAutoFit/>
          </a:bodyPr>
          <a:lstStyle/>
          <a:p>
            <a:pPr algn="ctr"/>
            <a:endParaRPr lang="en-GB" sz="1800" b="1" dirty="0">
              <a:solidFill>
                <a:schemeClr val="tx1"/>
              </a:solidFill>
              <a:latin typeface="+mn-lt"/>
            </a:endParaRPr>
          </a:p>
          <a:p>
            <a:pPr algn="ctr"/>
            <a:r>
              <a:rPr lang="en-GB" sz="1800" b="1" dirty="0">
                <a:solidFill>
                  <a:schemeClr val="tx1"/>
                </a:solidFill>
                <a:latin typeface="+mn-lt"/>
              </a:rPr>
              <a:t>GBP MMFs: £202.5 Bn*</a:t>
            </a:r>
          </a:p>
          <a:p>
            <a:pPr algn="ctr"/>
            <a:endParaRPr lang="en-GB" sz="1800" b="1" dirty="0">
              <a:solidFill>
                <a:schemeClr val="tx1"/>
              </a:solidFill>
              <a:latin typeface="+mn-lt"/>
            </a:endParaRPr>
          </a:p>
          <a:p>
            <a:pPr algn="ctr"/>
            <a:r>
              <a:rPr lang="en-GB" sz="1800" b="1" dirty="0">
                <a:solidFill>
                  <a:schemeClr val="tx1"/>
                </a:solidFill>
                <a:latin typeface="+mn-lt"/>
              </a:rPr>
              <a:t>IMMFA total</a:t>
            </a:r>
          </a:p>
          <a:p>
            <a:pPr algn="ctr"/>
            <a:r>
              <a:rPr lang="en-GB" sz="1200" b="1" dirty="0">
                <a:solidFill>
                  <a:schemeClr val="tx1"/>
                </a:solidFill>
                <a:latin typeface="+mn-lt"/>
              </a:rPr>
              <a:t>(</a:t>
            </a:r>
            <a:r>
              <a:rPr lang="en-GB" sz="1200" b="1" dirty="0" err="1">
                <a:solidFill>
                  <a:schemeClr val="tx1"/>
                </a:solidFill>
                <a:latin typeface="+mn-lt"/>
              </a:rPr>
              <a:t>inc</a:t>
            </a:r>
            <a:r>
              <a:rPr lang="en-GB" sz="1200" b="1" dirty="0">
                <a:solidFill>
                  <a:schemeClr val="tx1"/>
                </a:solidFill>
                <a:latin typeface="+mn-lt"/>
              </a:rPr>
              <a:t> USD &amp; EUR)</a:t>
            </a:r>
          </a:p>
          <a:p>
            <a:pPr algn="ctr"/>
            <a:r>
              <a:rPr lang="en-GB" sz="1800" b="1" dirty="0">
                <a:solidFill>
                  <a:schemeClr val="tx1"/>
                </a:solidFill>
                <a:latin typeface="+mn-lt"/>
              </a:rPr>
              <a:t>£615.8 Bn</a:t>
            </a:r>
          </a:p>
          <a:p>
            <a:pPr algn="ctr"/>
            <a:endParaRPr lang="en-GB" sz="1800" b="1" dirty="0">
              <a:solidFill>
                <a:schemeClr val="tx1"/>
              </a:solidFill>
              <a:latin typeface="+mn-lt"/>
            </a:endParaRPr>
          </a:p>
        </p:txBody>
      </p:sp>
      <p:sp>
        <p:nvSpPr>
          <p:cNvPr id="9" name="TextBox 8">
            <a:extLst>
              <a:ext uri="{FF2B5EF4-FFF2-40B4-BE49-F238E27FC236}">
                <a16:creationId xmlns:a16="http://schemas.microsoft.com/office/drawing/2014/main" id="{A02D02AE-2B80-4336-BD92-E5DF5D81DC2C}"/>
              </a:ext>
            </a:extLst>
          </p:cNvPr>
          <p:cNvSpPr txBox="1"/>
          <p:nvPr/>
        </p:nvSpPr>
        <p:spPr>
          <a:xfrm>
            <a:off x="4917281" y="6459150"/>
            <a:ext cx="4392488" cy="276999"/>
          </a:xfrm>
          <a:prstGeom prst="rect">
            <a:avLst/>
          </a:prstGeom>
          <a:noFill/>
        </p:spPr>
        <p:txBody>
          <a:bodyPr wrap="square" rtlCol="0">
            <a:spAutoFit/>
          </a:bodyPr>
          <a:lstStyle/>
          <a:p>
            <a:r>
              <a:rPr lang="en-GB" sz="1200" dirty="0">
                <a:solidFill>
                  <a:schemeClr val="tx1"/>
                </a:solidFill>
                <a:latin typeface="+mn-lt"/>
              </a:rPr>
              <a:t>*IMMFA member AUM as at 25</a:t>
            </a:r>
            <a:r>
              <a:rPr lang="en-GB" sz="1200" baseline="30000" dirty="0">
                <a:solidFill>
                  <a:schemeClr val="tx1"/>
                </a:solidFill>
                <a:latin typeface="+mn-lt"/>
              </a:rPr>
              <a:t>th</a:t>
            </a:r>
            <a:r>
              <a:rPr lang="en-GB" sz="1200" dirty="0">
                <a:solidFill>
                  <a:schemeClr val="tx1"/>
                </a:solidFill>
                <a:latin typeface="+mn-lt"/>
              </a:rPr>
              <a:t> October 2019</a:t>
            </a:r>
          </a:p>
        </p:txBody>
      </p:sp>
    </p:spTree>
    <p:extLst>
      <p:ext uri="{BB962C8B-B14F-4D97-AF65-F5344CB8AC3E}">
        <p14:creationId xmlns:p14="http://schemas.microsoft.com/office/powerpoint/2010/main" val="7693463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FEC8D-F60B-44B4-9B0C-DCFA89D9EA03}"/>
              </a:ext>
            </a:extLst>
          </p:cNvPr>
          <p:cNvSpPr>
            <a:spLocks noGrp="1"/>
          </p:cNvSpPr>
          <p:nvPr>
            <p:ph type="title"/>
          </p:nvPr>
        </p:nvSpPr>
        <p:spPr/>
        <p:txBody>
          <a:bodyPr/>
          <a:lstStyle/>
          <a:p>
            <a:r>
              <a:rPr lang="en-GB" dirty="0"/>
              <a:t>Considerations for Investors </a:t>
            </a:r>
          </a:p>
        </p:txBody>
      </p:sp>
      <p:sp>
        <p:nvSpPr>
          <p:cNvPr id="4" name="Rectangle 3">
            <a:extLst>
              <a:ext uri="{FF2B5EF4-FFF2-40B4-BE49-F238E27FC236}">
                <a16:creationId xmlns:a16="http://schemas.microsoft.com/office/drawing/2014/main" id="{7B1E2343-013A-4F1F-8819-2C795C09055D}"/>
              </a:ext>
            </a:extLst>
          </p:cNvPr>
          <p:cNvSpPr/>
          <p:nvPr/>
        </p:nvSpPr>
        <p:spPr bwMode="auto">
          <a:xfrm>
            <a:off x="920552" y="1556792"/>
            <a:ext cx="3672408" cy="1800200"/>
          </a:xfrm>
          <a:prstGeom prst="rect">
            <a:avLst/>
          </a:prstGeom>
          <a:solidFill>
            <a:srgbClr val="00AFDB"/>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ts val="0"/>
              </a:spcBef>
              <a:spcAft>
                <a:spcPct val="0"/>
              </a:spcAft>
              <a:buClr>
                <a:srgbClr val="969696"/>
              </a:buClr>
              <a:buSzTx/>
              <a:buFontTx/>
              <a:buNone/>
              <a:tabLst/>
            </a:pPr>
            <a:r>
              <a:rPr kumimoji="0" lang="en-GB" sz="2200" b="1" i="0" u="none" strike="noStrike" cap="none" normalizeH="0" baseline="0" dirty="0">
                <a:ln>
                  <a:noFill/>
                </a:ln>
                <a:solidFill>
                  <a:schemeClr val="bg1"/>
                </a:solidFill>
                <a:effectLst/>
                <a:latin typeface="+mj-lt"/>
                <a:cs typeface="Arabic Typesetting" panose="020B0604020202020204" pitchFamily="66" charset="-78"/>
              </a:rPr>
              <a:t>BREXIT</a:t>
            </a:r>
          </a:p>
        </p:txBody>
      </p:sp>
      <p:sp>
        <p:nvSpPr>
          <p:cNvPr id="5" name="Rectangle 4">
            <a:extLst>
              <a:ext uri="{FF2B5EF4-FFF2-40B4-BE49-F238E27FC236}">
                <a16:creationId xmlns:a16="http://schemas.microsoft.com/office/drawing/2014/main" id="{EFDA2984-8DC3-4546-86FC-1D28C2DD4882}"/>
              </a:ext>
            </a:extLst>
          </p:cNvPr>
          <p:cNvSpPr/>
          <p:nvPr/>
        </p:nvSpPr>
        <p:spPr bwMode="auto">
          <a:xfrm>
            <a:off x="5169024" y="1556792"/>
            <a:ext cx="3600400" cy="1800200"/>
          </a:xfrm>
          <a:prstGeom prst="rect">
            <a:avLst/>
          </a:prstGeom>
          <a:solidFill>
            <a:schemeClr val="accent2"/>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txBody>
          <a:bodyPr vert="horz" wrap="none" lIns="0" tIns="0" rIns="0" bIns="0" numCol="1" rtlCol="0" anchor="ctr" anchorCtr="0" compatLnSpc="1">
            <a:prstTxWarp prst="textNoShape">
              <a:avLst/>
            </a:prstTxWarp>
          </a:bodyPr>
          <a:lstStyle/>
          <a:p>
            <a:pPr marL="204788" marR="0" indent="-204788" algn="ctr" defTabSz="647700" rtl="0" eaLnBrk="0" fontAlgn="base" latinLnBrk="0" hangingPunct="0">
              <a:lnSpc>
                <a:spcPct val="105000"/>
              </a:lnSpc>
              <a:spcBef>
                <a:spcPts val="0"/>
              </a:spcBef>
              <a:spcAft>
                <a:spcPct val="0"/>
              </a:spcAft>
              <a:buClr>
                <a:srgbClr val="969696"/>
              </a:buClr>
              <a:buSzTx/>
              <a:buFontTx/>
              <a:buNone/>
              <a:tabLst/>
            </a:pPr>
            <a:r>
              <a:rPr lang="en-GB" sz="2200" b="1" dirty="0">
                <a:latin typeface="+mj-lt"/>
                <a:cs typeface="Arabic Typesetting" panose="020B0604020202020204" pitchFamily="66" charset="-78"/>
              </a:rPr>
              <a:t>Benchmark Reform</a:t>
            </a:r>
          </a:p>
        </p:txBody>
      </p:sp>
      <p:sp>
        <p:nvSpPr>
          <p:cNvPr id="6" name="Rectangle 5">
            <a:extLst>
              <a:ext uri="{FF2B5EF4-FFF2-40B4-BE49-F238E27FC236}">
                <a16:creationId xmlns:a16="http://schemas.microsoft.com/office/drawing/2014/main" id="{567E8B32-7BC7-42CC-8219-B863D231E63E}"/>
              </a:ext>
            </a:extLst>
          </p:cNvPr>
          <p:cNvSpPr/>
          <p:nvPr/>
        </p:nvSpPr>
        <p:spPr bwMode="auto">
          <a:xfrm>
            <a:off x="5182735" y="3933056"/>
            <a:ext cx="3600400" cy="1800200"/>
          </a:xfrm>
          <a:prstGeom prst="rect">
            <a:avLst/>
          </a:prstGeom>
          <a:solidFill>
            <a:schemeClr val="accent1"/>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txBody>
          <a:bodyPr vert="horz" wrap="none" lIns="0" tIns="0" rIns="0" bIns="0" numCol="1" rtlCol="0" anchor="ctr" anchorCtr="0" compatLnSpc="1">
            <a:prstTxWarp prst="textNoShape">
              <a:avLst/>
            </a:prstTxWarp>
          </a:bodyPr>
          <a:lstStyle/>
          <a:p>
            <a:pPr marL="204788" marR="0" indent="-204788" algn="ctr" defTabSz="647700" eaLnBrk="0" latinLnBrk="0" hangingPunct="0">
              <a:lnSpc>
                <a:spcPct val="105000"/>
              </a:lnSpc>
              <a:spcBef>
                <a:spcPts val="0"/>
              </a:spcBef>
              <a:buClr>
                <a:srgbClr val="969696"/>
              </a:buClr>
              <a:buSzTx/>
              <a:buFontTx/>
              <a:buNone/>
              <a:tabLst/>
            </a:pPr>
            <a:r>
              <a:rPr lang="en-GB" sz="2200" b="1" dirty="0">
                <a:latin typeface="+mj-lt"/>
                <a:cs typeface="Arabic Typesetting" panose="020B0604020202020204" pitchFamily="66" charset="-78"/>
              </a:rPr>
              <a:t>ESG / SRI / Sustainability</a:t>
            </a:r>
          </a:p>
        </p:txBody>
      </p:sp>
      <p:sp>
        <p:nvSpPr>
          <p:cNvPr id="7" name="Rectangle 6">
            <a:extLst>
              <a:ext uri="{FF2B5EF4-FFF2-40B4-BE49-F238E27FC236}">
                <a16:creationId xmlns:a16="http://schemas.microsoft.com/office/drawing/2014/main" id="{4C6CC066-E196-4ABA-84BC-A159B31BD88D}"/>
              </a:ext>
            </a:extLst>
          </p:cNvPr>
          <p:cNvSpPr/>
          <p:nvPr/>
        </p:nvSpPr>
        <p:spPr bwMode="auto">
          <a:xfrm>
            <a:off x="920552" y="3933056"/>
            <a:ext cx="3672408" cy="1800200"/>
          </a:xfrm>
          <a:prstGeom prst="rect">
            <a:avLst/>
          </a:prstGeom>
          <a:solidFill>
            <a:schemeClr val="tx2"/>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p:spPr>
        <p:txBody>
          <a:bodyPr vert="horz" wrap="none" lIns="0" tIns="0" rIns="0" bIns="0" numCol="1" rtlCol="0" anchor="ctr" anchorCtr="0" compatLnSpc="1">
            <a:prstTxWarp prst="textNoShape">
              <a:avLst/>
            </a:prstTxWarp>
          </a:bodyPr>
          <a:lstStyle/>
          <a:p>
            <a:pPr marL="204788" indent="-204788" algn="ctr" defTabSz="647700" eaLnBrk="0" hangingPunct="0">
              <a:lnSpc>
                <a:spcPct val="105000"/>
              </a:lnSpc>
              <a:spcBef>
                <a:spcPts val="0"/>
              </a:spcBef>
              <a:buClr>
                <a:srgbClr val="969696"/>
              </a:buClr>
            </a:pPr>
            <a:r>
              <a:rPr lang="en-GB" sz="2200" b="1" dirty="0">
                <a:latin typeface="+mj-lt"/>
                <a:cs typeface="Arabic Typesetting" panose="020B0604020202020204" pitchFamily="66" charset="-78"/>
              </a:rPr>
              <a:t>Technology</a:t>
            </a:r>
          </a:p>
        </p:txBody>
      </p:sp>
    </p:spTree>
    <p:extLst>
      <p:ext uri="{BB962C8B-B14F-4D97-AF65-F5344CB8AC3E}">
        <p14:creationId xmlns:p14="http://schemas.microsoft.com/office/powerpoint/2010/main" val="10501144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DED0F-643D-45C9-B435-977D1629294C}"/>
              </a:ext>
            </a:extLst>
          </p:cNvPr>
          <p:cNvSpPr>
            <a:spLocks noGrp="1"/>
          </p:cNvSpPr>
          <p:nvPr>
            <p:ph type="title"/>
          </p:nvPr>
        </p:nvSpPr>
        <p:spPr/>
        <p:txBody>
          <a:bodyPr/>
          <a:lstStyle/>
          <a:p>
            <a:r>
              <a:rPr lang="en-GB" dirty="0"/>
              <a:t>How to navigate a low rate environment</a:t>
            </a:r>
          </a:p>
        </p:txBody>
      </p:sp>
      <p:sp>
        <p:nvSpPr>
          <p:cNvPr id="3" name="Content Placeholder 2">
            <a:extLst>
              <a:ext uri="{FF2B5EF4-FFF2-40B4-BE49-F238E27FC236}">
                <a16:creationId xmlns:a16="http://schemas.microsoft.com/office/drawing/2014/main" id="{FCB7A56E-EC76-4449-933C-9C10CF3CC473}"/>
              </a:ext>
            </a:extLst>
          </p:cNvPr>
          <p:cNvSpPr>
            <a:spLocks noGrp="1"/>
          </p:cNvSpPr>
          <p:nvPr>
            <p:ph idx="1"/>
          </p:nvPr>
        </p:nvSpPr>
        <p:spPr/>
        <p:txBody>
          <a:bodyPr/>
          <a:lstStyle/>
          <a:p>
            <a:r>
              <a:rPr lang="en-GB" dirty="0"/>
              <a:t>Forecast cashflows as effectively as possible</a:t>
            </a:r>
          </a:p>
          <a:p>
            <a:r>
              <a:rPr lang="en-GB" dirty="0"/>
              <a:t>Identify stable core and fluctuating components of cash – cash segmentation is key in a low rate environment</a:t>
            </a:r>
          </a:p>
          <a:p>
            <a:r>
              <a:rPr lang="en-GB" dirty="0"/>
              <a:t>Retain risk discipline – </a:t>
            </a:r>
          </a:p>
          <a:p>
            <a:pPr lvl="1"/>
            <a:r>
              <a:rPr lang="en-GB" dirty="0"/>
              <a:t>Diversify</a:t>
            </a:r>
          </a:p>
          <a:p>
            <a:pPr lvl="1"/>
            <a:r>
              <a:rPr lang="en-GB" dirty="0"/>
              <a:t>Maintain credit quality</a:t>
            </a:r>
          </a:p>
          <a:p>
            <a:pPr lvl="1"/>
            <a:r>
              <a:rPr lang="en-GB" dirty="0"/>
              <a:t>Consider extending duration and/or tailoring more credit risk</a:t>
            </a:r>
          </a:p>
          <a:p>
            <a:pPr lvl="2"/>
            <a:r>
              <a:rPr lang="en-GB" dirty="0"/>
              <a:t>Provided consistent with cashflow requirements</a:t>
            </a:r>
          </a:p>
          <a:p>
            <a:pPr lvl="2"/>
            <a:r>
              <a:rPr lang="en-GB" dirty="0"/>
              <a:t>What if circumstances change and you need access?</a:t>
            </a:r>
          </a:p>
          <a:p>
            <a:pPr lvl="2"/>
            <a:r>
              <a:rPr lang="en-GB" dirty="0"/>
              <a:t>What will be the internal and external perception if there is a temporary/permanent capital loss?</a:t>
            </a:r>
          </a:p>
          <a:p>
            <a:r>
              <a:rPr lang="en-GB" dirty="0"/>
              <a:t>Public Debt CNAV or VNAV funds are other options……</a:t>
            </a:r>
          </a:p>
          <a:p>
            <a:endParaRPr lang="en-GB" dirty="0"/>
          </a:p>
        </p:txBody>
      </p:sp>
    </p:spTree>
    <p:extLst>
      <p:ext uri="{BB962C8B-B14F-4D97-AF65-F5344CB8AC3E}">
        <p14:creationId xmlns:p14="http://schemas.microsoft.com/office/powerpoint/2010/main" val="43463220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4E88-ED9D-47FD-A284-F6C656A11679}"/>
              </a:ext>
            </a:extLst>
          </p:cNvPr>
          <p:cNvSpPr>
            <a:spLocks noGrp="1"/>
          </p:cNvSpPr>
          <p:nvPr>
            <p:ph type="title"/>
          </p:nvPr>
        </p:nvSpPr>
        <p:spPr/>
        <p:txBody>
          <a:bodyPr/>
          <a:lstStyle/>
          <a:p>
            <a:r>
              <a:rPr lang="en-GB" dirty="0"/>
              <a:t>Negative Interest Rates? – a remote risk for GBP</a:t>
            </a:r>
          </a:p>
        </p:txBody>
      </p:sp>
      <p:sp>
        <p:nvSpPr>
          <p:cNvPr id="3" name="Content Placeholder 2">
            <a:extLst>
              <a:ext uri="{FF2B5EF4-FFF2-40B4-BE49-F238E27FC236}">
                <a16:creationId xmlns:a16="http://schemas.microsoft.com/office/drawing/2014/main" id="{7528D9F1-7C29-47C8-A04E-048E376F5AEA}"/>
              </a:ext>
            </a:extLst>
          </p:cNvPr>
          <p:cNvSpPr>
            <a:spLocks noGrp="1"/>
          </p:cNvSpPr>
          <p:nvPr>
            <p:ph idx="1"/>
          </p:nvPr>
        </p:nvSpPr>
        <p:spPr/>
        <p:txBody>
          <a:bodyPr/>
          <a:lstStyle/>
          <a:p>
            <a:r>
              <a:rPr lang="en-GB" dirty="0"/>
              <a:t>Euro interest rates have been below zero since 2014</a:t>
            </a:r>
          </a:p>
          <a:p>
            <a:r>
              <a:rPr lang="en-GB" dirty="0"/>
              <a:t>Reverse Distribution Mechanism was discontinued in March 2019</a:t>
            </a:r>
          </a:p>
          <a:p>
            <a:r>
              <a:rPr lang="en-GB" dirty="0"/>
              <a:t>LVNAV funds continue </a:t>
            </a:r>
          </a:p>
          <a:p>
            <a:pPr lvl="1"/>
            <a:r>
              <a:rPr lang="en-GB" dirty="0"/>
              <a:t>AAA/</a:t>
            </a:r>
            <a:r>
              <a:rPr lang="en-GB" dirty="0" err="1"/>
              <a:t>Aaa</a:t>
            </a:r>
            <a:r>
              <a:rPr lang="en-GB" dirty="0"/>
              <a:t>/AAA fund ratings maintained</a:t>
            </a:r>
          </a:p>
          <a:p>
            <a:pPr lvl="1"/>
            <a:r>
              <a:rPr lang="en-GB" dirty="0"/>
              <a:t>Investment has switched to Accumulating share classes</a:t>
            </a:r>
          </a:p>
          <a:p>
            <a:pPr lvl="1"/>
            <a:r>
              <a:rPr lang="en-GB" dirty="0"/>
              <a:t>Settlement is still same day</a:t>
            </a:r>
          </a:p>
          <a:p>
            <a:pPr lvl="1"/>
            <a:r>
              <a:rPr lang="en-GB" dirty="0"/>
              <a:t>Investment in IMMFA EUR denominated funds up 10% since March</a:t>
            </a:r>
          </a:p>
        </p:txBody>
      </p:sp>
    </p:spTree>
    <p:extLst>
      <p:ext uri="{BB962C8B-B14F-4D97-AF65-F5344CB8AC3E}">
        <p14:creationId xmlns:p14="http://schemas.microsoft.com/office/powerpoint/2010/main" val="85175370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85971-59B9-4084-942B-38C44FC933DB}"/>
              </a:ext>
            </a:extLst>
          </p:cNvPr>
          <p:cNvSpPr>
            <a:spLocks noGrp="1"/>
          </p:cNvSpPr>
          <p:nvPr>
            <p:ph type="title"/>
          </p:nvPr>
        </p:nvSpPr>
        <p:spPr>
          <a:xfrm>
            <a:off x="742950" y="1556792"/>
            <a:ext cx="8420100" cy="1440159"/>
          </a:xfrm>
        </p:spPr>
        <p:txBody>
          <a:bodyPr anchor="ctr"/>
          <a:lstStyle/>
          <a:p>
            <a:pPr algn="ctr"/>
            <a:r>
              <a:rPr lang="en-GB" dirty="0">
                <a:solidFill>
                  <a:schemeClr val="tx1"/>
                </a:solidFill>
              </a:rPr>
              <a:t>LOOKING FORWARD</a:t>
            </a:r>
            <a:br>
              <a:rPr lang="en-GB" dirty="0">
                <a:solidFill>
                  <a:schemeClr val="tx1"/>
                </a:solidFill>
              </a:rPr>
            </a:br>
            <a:endParaRPr lang="en-GB" dirty="0">
              <a:solidFill>
                <a:schemeClr val="tx1"/>
              </a:solidFill>
            </a:endParaRPr>
          </a:p>
        </p:txBody>
      </p:sp>
      <p:sp>
        <p:nvSpPr>
          <p:cNvPr id="3" name="TextBox 2">
            <a:extLst>
              <a:ext uri="{FF2B5EF4-FFF2-40B4-BE49-F238E27FC236}">
                <a16:creationId xmlns:a16="http://schemas.microsoft.com/office/drawing/2014/main" id="{FA6555D9-7C6C-4B6E-B5E1-8359589FE643}"/>
              </a:ext>
            </a:extLst>
          </p:cNvPr>
          <p:cNvSpPr txBox="1"/>
          <p:nvPr/>
        </p:nvSpPr>
        <p:spPr>
          <a:xfrm>
            <a:off x="2288704" y="3284984"/>
            <a:ext cx="5328592" cy="1477328"/>
          </a:xfrm>
          <a:prstGeom prst="rect">
            <a:avLst/>
          </a:prstGeom>
          <a:noFill/>
        </p:spPr>
        <p:txBody>
          <a:bodyPr wrap="square" rtlCol="0">
            <a:spAutoFit/>
          </a:bodyPr>
          <a:lstStyle/>
          <a:p>
            <a:r>
              <a:rPr lang="en-GB" sz="2400" i="1" dirty="0">
                <a:solidFill>
                  <a:schemeClr val="tx1"/>
                </a:solidFill>
              </a:rPr>
              <a:t>“Don’t judge each day by the harvest you reap but by the seeds you sow” </a:t>
            </a:r>
            <a:endParaRPr lang="en-GB" sz="2400" dirty="0">
              <a:solidFill>
                <a:schemeClr val="tx1"/>
              </a:solidFill>
            </a:endParaRPr>
          </a:p>
          <a:p>
            <a:r>
              <a:rPr lang="en-GB" sz="2400" i="1" dirty="0">
                <a:solidFill>
                  <a:schemeClr val="tx1"/>
                </a:solidFill>
              </a:rPr>
              <a:t> </a:t>
            </a:r>
            <a:endParaRPr lang="en-GB" sz="2400" dirty="0">
              <a:solidFill>
                <a:schemeClr val="tx1"/>
              </a:solidFill>
            </a:endParaRPr>
          </a:p>
          <a:p>
            <a:r>
              <a:rPr lang="en-GB" sz="1800" dirty="0">
                <a:solidFill>
                  <a:schemeClr val="tx1"/>
                </a:solidFill>
              </a:rPr>
              <a:t>Robert Louis Stevenson</a:t>
            </a:r>
          </a:p>
        </p:txBody>
      </p:sp>
    </p:spTree>
    <p:extLst>
      <p:ext uri="{BB962C8B-B14F-4D97-AF65-F5344CB8AC3E}">
        <p14:creationId xmlns:p14="http://schemas.microsoft.com/office/powerpoint/2010/main" val="41771344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6C50-CA1D-4EB2-B95D-6D4904A534F1}"/>
              </a:ext>
            </a:extLst>
          </p:cNvPr>
          <p:cNvSpPr>
            <a:spLocks noGrp="1"/>
          </p:cNvSpPr>
          <p:nvPr>
            <p:ph type="title"/>
          </p:nvPr>
        </p:nvSpPr>
        <p:spPr/>
        <p:txBody>
          <a:bodyPr/>
          <a:lstStyle/>
          <a:p>
            <a:r>
              <a:rPr lang="en-GB" dirty="0"/>
              <a:t>IMMFA Priorities</a:t>
            </a:r>
          </a:p>
        </p:txBody>
      </p:sp>
      <p:sp>
        <p:nvSpPr>
          <p:cNvPr id="3" name="Content Placeholder 2">
            <a:extLst>
              <a:ext uri="{FF2B5EF4-FFF2-40B4-BE49-F238E27FC236}">
                <a16:creationId xmlns:a16="http://schemas.microsoft.com/office/drawing/2014/main" id="{F6CFBC9C-9F22-43A8-AB74-A4E7321D8BDC}"/>
              </a:ext>
            </a:extLst>
          </p:cNvPr>
          <p:cNvSpPr>
            <a:spLocks noGrp="1"/>
          </p:cNvSpPr>
          <p:nvPr>
            <p:ph idx="1"/>
          </p:nvPr>
        </p:nvSpPr>
        <p:spPr/>
        <p:txBody>
          <a:bodyPr/>
          <a:lstStyle/>
          <a:p>
            <a:pPr marL="177800" lvl="0" indent="-177800">
              <a:lnSpc>
                <a:spcPct val="100000"/>
              </a:lnSpc>
            </a:pPr>
            <a:r>
              <a:rPr lang="en-GB" dirty="0"/>
              <a:t>Anticipate and prepare for regulatory developments</a:t>
            </a:r>
          </a:p>
          <a:p>
            <a:pPr marL="177800" lvl="0" indent="-177800">
              <a:lnSpc>
                <a:spcPct val="100000"/>
              </a:lnSpc>
            </a:pPr>
            <a:r>
              <a:rPr lang="en-GB" dirty="0"/>
              <a:t>Develop closer collaboration with regulators and relevant trade associations</a:t>
            </a:r>
          </a:p>
          <a:p>
            <a:pPr marL="177800" lvl="0" indent="-177800">
              <a:lnSpc>
                <a:spcPct val="100000"/>
              </a:lnSpc>
            </a:pPr>
            <a:endParaRPr lang="en-GB" dirty="0"/>
          </a:p>
          <a:p>
            <a:pPr marL="177800" lvl="0" indent="-177800">
              <a:lnSpc>
                <a:spcPct val="100000"/>
              </a:lnSpc>
            </a:pPr>
            <a:r>
              <a:rPr lang="en-GB" dirty="0"/>
              <a:t>In addition to delivering the mission</a:t>
            </a:r>
          </a:p>
          <a:p>
            <a:pPr marL="892175" lvl="2" indent="-350838">
              <a:lnSpc>
                <a:spcPct val="100000"/>
              </a:lnSpc>
              <a:buFont typeface="Wingdings" panose="05000000000000000000" pitchFamily="2" charset="2"/>
              <a:buChar char="Ø"/>
            </a:pPr>
            <a:r>
              <a:rPr lang="en-GB" sz="2400" dirty="0"/>
              <a:t>Informing and influencing policy makers regarding money market fund issues</a:t>
            </a:r>
          </a:p>
          <a:p>
            <a:pPr marL="892175" lvl="2" indent="-350838">
              <a:lnSpc>
                <a:spcPct val="100000"/>
              </a:lnSpc>
              <a:buFont typeface="Wingdings" panose="05000000000000000000" pitchFamily="2" charset="2"/>
              <a:buChar char="Ø"/>
            </a:pPr>
            <a:r>
              <a:rPr lang="en-GB" sz="2400" dirty="0"/>
              <a:t>Educating investors about money market funds</a:t>
            </a:r>
          </a:p>
          <a:p>
            <a:pPr marL="892175" lvl="2" indent="-350838">
              <a:lnSpc>
                <a:spcPct val="100000"/>
              </a:lnSpc>
              <a:buFont typeface="Wingdings" panose="05000000000000000000" pitchFamily="2" charset="2"/>
              <a:buChar char="Ø"/>
            </a:pPr>
            <a:r>
              <a:rPr lang="en-GB" sz="2400" dirty="0"/>
              <a:t>Providing timely data on members’ funds</a:t>
            </a:r>
          </a:p>
          <a:p>
            <a:pPr marL="177800" lvl="0" indent="-177800">
              <a:lnSpc>
                <a:spcPct val="100000"/>
              </a:lnSpc>
            </a:pPr>
            <a:endParaRPr lang="en-GB" dirty="0"/>
          </a:p>
        </p:txBody>
      </p:sp>
    </p:spTree>
    <p:extLst>
      <p:ext uri="{BB962C8B-B14F-4D97-AF65-F5344CB8AC3E}">
        <p14:creationId xmlns:p14="http://schemas.microsoft.com/office/powerpoint/2010/main" val="425976618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prstGeom prst="rect">
            <a:avLst/>
          </a:prstGeom>
        </p:spPr>
        <p:txBody>
          <a:bodyPr/>
          <a:lstStyle/>
          <a:p>
            <a:pPr algn="ctr">
              <a:lnSpc>
                <a:spcPct val="35000"/>
              </a:lnSpc>
              <a:buFont typeface="Wingdings" pitchFamily="2" charset="2"/>
              <a:buNone/>
            </a:pPr>
            <a:endParaRPr lang="en-GB" dirty="0"/>
          </a:p>
          <a:p>
            <a:pPr algn="ctr">
              <a:lnSpc>
                <a:spcPct val="60000"/>
              </a:lnSpc>
              <a:spcBef>
                <a:spcPct val="65000"/>
              </a:spcBef>
              <a:buFont typeface="Wingdings" pitchFamily="2" charset="2"/>
              <a:buNone/>
            </a:pPr>
            <a:r>
              <a:rPr lang="en-GB" b="1" dirty="0">
                <a:solidFill>
                  <a:srgbClr val="00ABC9"/>
                </a:solidFill>
              </a:rPr>
              <a:t>Institutional Money Market Funds Association</a:t>
            </a:r>
          </a:p>
          <a:p>
            <a:pPr algn="ctr">
              <a:lnSpc>
                <a:spcPct val="60000"/>
              </a:lnSpc>
              <a:spcBef>
                <a:spcPct val="65000"/>
              </a:spcBef>
              <a:buFont typeface="Wingdings" pitchFamily="2" charset="2"/>
              <a:buNone/>
            </a:pPr>
            <a:r>
              <a:rPr lang="en-GB" dirty="0"/>
              <a:t>6 Bevis Marks, London EC3A 7BA</a:t>
            </a:r>
          </a:p>
          <a:p>
            <a:pPr algn="ctr">
              <a:lnSpc>
                <a:spcPct val="60000"/>
              </a:lnSpc>
              <a:spcBef>
                <a:spcPct val="65000"/>
              </a:spcBef>
              <a:buFont typeface="Wingdings" pitchFamily="2" charset="2"/>
              <a:buNone/>
            </a:pPr>
            <a:endParaRPr lang="en-GB" dirty="0"/>
          </a:p>
          <a:p>
            <a:pPr algn="ctr">
              <a:lnSpc>
                <a:spcPct val="60000"/>
              </a:lnSpc>
              <a:spcBef>
                <a:spcPct val="65000"/>
              </a:spcBef>
              <a:buFont typeface="Wingdings" pitchFamily="2" charset="2"/>
              <a:buNone/>
            </a:pPr>
            <a:r>
              <a:rPr lang="en-GB" dirty="0"/>
              <a:t>+44(0) 203 786 1516 </a:t>
            </a:r>
          </a:p>
          <a:p>
            <a:pPr algn="ctr">
              <a:lnSpc>
                <a:spcPct val="60000"/>
              </a:lnSpc>
              <a:spcBef>
                <a:spcPct val="65000"/>
              </a:spcBef>
              <a:buFont typeface="Wingdings" pitchFamily="2" charset="2"/>
              <a:buNone/>
            </a:pPr>
            <a:r>
              <a:rPr lang="en-GB" u="sng" dirty="0">
                <a:solidFill>
                  <a:srgbClr val="00ABC9"/>
                </a:solidFill>
              </a:rPr>
              <a:t>admin@immfa.org</a:t>
            </a:r>
          </a:p>
          <a:p>
            <a:pPr algn="ctr">
              <a:lnSpc>
                <a:spcPct val="35000"/>
              </a:lnSpc>
              <a:buFont typeface="Wingdings" pitchFamily="2" charset="2"/>
              <a:buNone/>
            </a:pPr>
            <a:endParaRPr lang="en-GB" dirty="0"/>
          </a:p>
          <a:p>
            <a:pPr algn="ctr">
              <a:lnSpc>
                <a:spcPct val="35000"/>
              </a:lnSpc>
              <a:buFont typeface="Wingdings" pitchFamily="2" charset="2"/>
              <a:buNone/>
            </a:pPr>
            <a:endParaRPr lang="en-GB" dirty="0"/>
          </a:p>
          <a:p>
            <a:pPr algn="ctr">
              <a:lnSpc>
                <a:spcPct val="35000"/>
              </a:lnSpc>
              <a:buFont typeface="Wingdings" pitchFamily="2" charset="2"/>
              <a:buNone/>
            </a:pPr>
            <a:r>
              <a:rPr lang="en-GB" dirty="0"/>
              <a:t>Visit our website at: </a:t>
            </a:r>
            <a:r>
              <a:rPr lang="en-GB" u="sng" dirty="0">
                <a:solidFill>
                  <a:srgbClr val="00ABC9"/>
                </a:solidFill>
              </a:rPr>
              <a:t>www.immfa.org</a:t>
            </a:r>
          </a:p>
          <a:p>
            <a:pPr algn="ctr">
              <a:lnSpc>
                <a:spcPct val="35000"/>
              </a:lnSpc>
              <a:buFont typeface="Wingdings" pitchFamily="2" charset="2"/>
              <a:buNone/>
            </a:pPr>
            <a:endParaRPr lang="en-GB" dirty="0"/>
          </a:p>
          <a:p>
            <a:pPr algn="ctr">
              <a:lnSpc>
                <a:spcPct val="35000"/>
              </a:lnSpc>
              <a:buFont typeface="Wingdings" pitchFamily="2" charset="2"/>
              <a:buNone/>
            </a:pPr>
            <a:endParaRPr lang="en-US" dirty="0">
              <a:solidFill>
                <a:srgbClr val="969696"/>
              </a:solidFill>
            </a:endParaRPr>
          </a:p>
        </p:txBody>
      </p:sp>
      <p:sp>
        <p:nvSpPr>
          <p:cNvPr id="2" name="TextBox 1">
            <a:extLst>
              <a:ext uri="{FF2B5EF4-FFF2-40B4-BE49-F238E27FC236}">
                <a16:creationId xmlns:a16="http://schemas.microsoft.com/office/drawing/2014/main" id="{506F88BA-CE61-4BB0-B579-1399FCAB7903}"/>
              </a:ext>
            </a:extLst>
          </p:cNvPr>
          <p:cNvSpPr txBox="1"/>
          <p:nvPr/>
        </p:nvSpPr>
        <p:spPr>
          <a:xfrm>
            <a:off x="704528" y="5420285"/>
            <a:ext cx="8136904" cy="861774"/>
          </a:xfrm>
          <a:prstGeom prst="rect">
            <a:avLst/>
          </a:prstGeom>
          <a:noFill/>
        </p:spPr>
        <p:txBody>
          <a:bodyPr wrap="square" rtlCol="0">
            <a:spAutoFit/>
          </a:bodyPr>
          <a:lstStyle/>
          <a:p>
            <a:pPr algn="just"/>
            <a:r>
              <a:rPr lang="en-GB" sz="1000" dirty="0">
                <a:solidFill>
                  <a:schemeClr val="tx1"/>
                </a:solidFill>
              </a:rPr>
              <a:t>This material is for information purposes only and does not necessarily deal with every important topic or cover every aspect of the topics with which it deals.  It is not designed nor intended to provide legal, tax, accounting, investment or other professional advice on any matter. It may not be reproduced, in whole or in part, without the written permission of IMMFA and IMMFA accepts no liability whatsoever for the actions of third parties in this respect. IMMFA accepts no liability for any loss arising from any action taken or refrained from as a result of information contained in this material or any sources of information referred to therein, or for any consequential, special or similar damages even if advised of the possibility of such damages. This material is not an offer to buy or sell securities or a solicitation of an offer to buy or sell securities.</a:t>
            </a:r>
          </a:p>
        </p:txBody>
      </p:sp>
      <p:pic>
        <p:nvPicPr>
          <p:cNvPr id="4" name="Picture 2" descr="http://fontmeme.com/images/Linkedin-Logo.jpg">
            <a:extLst>
              <a:ext uri="{FF2B5EF4-FFF2-40B4-BE49-F238E27FC236}">
                <a16:creationId xmlns:a16="http://schemas.microsoft.com/office/drawing/2014/main" id="{2B0816A6-151C-40C6-B48B-7824A02055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156" b="30305"/>
          <a:stretch/>
        </p:blipFill>
        <p:spPr bwMode="auto">
          <a:xfrm>
            <a:off x="5031062" y="4602959"/>
            <a:ext cx="1292566" cy="3600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DB8FCAE-6C19-4D9E-A8CF-D56AE08D6C56}"/>
              </a:ext>
            </a:extLst>
          </p:cNvPr>
          <p:cNvSpPr/>
          <p:nvPr/>
        </p:nvSpPr>
        <p:spPr>
          <a:xfrm>
            <a:off x="3441352" y="4742873"/>
            <a:ext cx="1433588" cy="138499"/>
          </a:xfrm>
          <a:prstGeom prst="rect">
            <a:avLst/>
          </a:prstGeom>
        </p:spPr>
        <p:txBody>
          <a:bodyPr wrap="none">
            <a:spAutoFit/>
          </a:bodyPr>
          <a:lstStyle/>
          <a:p>
            <a:pPr algn="ctr">
              <a:lnSpc>
                <a:spcPct val="35000"/>
              </a:lnSpc>
              <a:buFont typeface="Wingdings" pitchFamily="2" charset="2"/>
              <a:buNone/>
            </a:pPr>
            <a:r>
              <a:rPr lang="en-GB" sz="2400" dirty="0">
                <a:solidFill>
                  <a:schemeClr val="tx1">
                    <a:lumMod val="65000"/>
                    <a:lumOff val="35000"/>
                  </a:schemeClr>
                </a:solidFill>
                <a:latin typeface="+mn-lt"/>
              </a:rPr>
              <a:t>Follow us on</a:t>
            </a:r>
            <a:endParaRPr lang="en-GB" dirty="0"/>
          </a:p>
        </p:txBody>
      </p:sp>
    </p:spTree>
    <p:extLst>
      <p:ext uri="{BB962C8B-B14F-4D97-AF65-F5344CB8AC3E}">
        <p14:creationId xmlns:p14="http://schemas.microsoft.com/office/powerpoint/2010/main" val="1878566875"/>
      </p:ext>
    </p:extLst>
  </p:cSld>
  <p:clrMapOvr>
    <a:masterClrMapping/>
  </p:clrMapOvr>
  <p:transition/>
</p:sld>
</file>

<file path=ppt/theme/theme1.xml><?xml version="1.0" encoding="utf-8"?>
<a:theme xmlns:a="http://schemas.openxmlformats.org/drawingml/2006/main" name="JPMFAM_1001">
  <a:themeElements>
    <a:clrScheme name="Custom 2">
      <a:dk1>
        <a:sysClr val="windowText" lastClr="000000"/>
      </a:dk1>
      <a:lt1>
        <a:sysClr val="window" lastClr="FFFFFF"/>
      </a:lt1>
      <a:dk2>
        <a:srgbClr val="17406D"/>
      </a:dk2>
      <a:lt2>
        <a:srgbClr val="DBEFF9"/>
      </a:lt2>
      <a:accent1>
        <a:srgbClr val="0F6FC6"/>
      </a:accent1>
      <a:accent2>
        <a:srgbClr val="00ABC9"/>
      </a:accent2>
      <a:accent3>
        <a:srgbClr val="00ABC9"/>
      </a:accent3>
      <a:accent4>
        <a:srgbClr val="10CF9B"/>
      </a:accent4>
      <a:accent5>
        <a:srgbClr val="7CCA62"/>
      </a:accent5>
      <a:accent6>
        <a:srgbClr val="A5C249"/>
      </a:accent6>
      <a:hlink>
        <a:srgbClr val="F49100"/>
      </a:hlink>
      <a:folHlink>
        <a:srgbClr val="85DFD0"/>
      </a:folHlink>
    </a:clrScheme>
    <a:fontScheme name="IMMFA standar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AFDB"/>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a:spPr>
      <a:bodyPr vert="horz" wrap="none" lIns="0" tIns="0" rIns="0" bIns="0" numCol="1" anchor="ctr" anchorCtr="0" compatLnSpc="1">
        <a:prstTxWarp prst="textNoShape">
          <a:avLst/>
        </a:prstTxWarp>
      </a:bodyPr>
      <a:lstStyle>
        <a:defPPr marL="204788" marR="0" indent="-204788" algn="ctr" defTabSz="647700" rtl="0" eaLnBrk="0" fontAlgn="base" latinLnBrk="0" hangingPunct="0">
          <a:lnSpc>
            <a:spcPct val="105000"/>
          </a:lnSpc>
          <a:spcBef>
            <a:spcPct val="115000"/>
          </a:spcBef>
          <a:spcAft>
            <a:spcPct val="0"/>
          </a:spcAft>
          <a:buClr>
            <a:srgbClr val="969696"/>
          </a:buClr>
          <a:buSzTx/>
          <a:buFontTx/>
          <a:buNone/>
          <a:tabLst/>
          <a:defRPr kumimoji="0" lang="en-GB" sz="2800" b="0" i="0" u="none" strike="noStrike" cap="none" normalizeH="0" baseline="0" smtClean="0">
            <a:ln>
              <a:noFill/>
            </a:ln>
            <a:solidFill>
              <a:schemeClr val="bg1"/>
            </a:solidFill>
            <a:effectLst/>
            <a:latin typeface="Arial Narrow" pitchFamily="34" charset="0"/>
          </a:defRPr>
        </a:defPPr>
      </a:lstStyle>
    </a:spDef>
    <a:lnDef>
      <a:spPr bwMode="auto">
        <a:xfrm>
          <a:off x="0" y="0"/>
          <a:ext cx="1" cy="1"/>
        </a:xfrm>
        <a:custGeom>
          <a:avLst/>
          <a:gdLst/>
          <a:ahLst/>
          <a:cxnLst/>
          <a:rect l="0" t="0" r="0" b="0"/>
          <a:pathLst/>
        </a:custGeom>
        <a:solidFill>
          <a:srgbClr val="00AFDB"/>
        </a:solidFill>
        <a:ln>
          <a:noFill/>
        </a:ln>
        <a:effectLst/>
        <a:extLst>
          <a:ext uri="{91240B29-F687-4F45-9708-019B960494DF}">
            <a14:hiddenLine xmlns:a14="http://schemas.microsoft.com/office/drawing/2010/main" w="9525" cap="flat" cmpd="sng" algn="ctr">
              <a:solidFill>
                <a:srgbClr val="4D4D4D"/>
              </a:solidFill>
              <a:prstDash val="solid"/>
              <a:round/>
              <a:headEnd type="none" w="med" len="med"/>
              <a:tailEnd type="none" w="med" len="med"/>
            </a14:hiddenLine>
          </a:ext>
          <a:ext uri="{AF507438-7753-43E0-B8FC-AC1667EBCBE1}">
            <a14:hiddenEffects xmlns:a14="http://schemas.microsoft.com/office/drawing/2010/main">
              <a:effectLst>
                <a:outerShdw dist="17961" dir="18900000" algn="ctr" rotWithShape="0">
                  <a:srgbClr val="4B734F"/>
                </a:outerShdw>
              </a:effectLst>
            </a14:hiddenEffects>
          </a:ext>
        </a:extLst>
      </a:spPr>
      <a:bodyPr vert="horz" wrap="none" lIns="0" tIns="0" rIns="0" bIns="0" numCol="1" anchor="ctr" anchorCtr="0" compatLnSpc="1">
        <a:prstTxWarp prst="textNoShape">
          <a:avLst/>
        </a:prstTxWarp>
      </a:bodyPr>
      <a:lstStyle>
        <a:defPPr marL="204788" marR="0" indent="-204788" algn="ctr" defTabSz="647700" rtl="0" eaLnBrk="0" fontAlgn="base" latinLnBrk="0" hangingPunct="0">
          <a:lnSpc>
            <a:spcPct val="105000"/>
          </a:lnSpc>
          <a:spcBef>
            <a:spcPct val="115000"/>
          </a:spcBef>
          <a:spcAft>
            <a:spcPct val="0"/>
          </a:spcAft>
          <a:buClr>
            <a:srgbClr val="969696"/>
          </a:buClr>
          <a:buSzTx/>
          <a:buFontTx/>
          <a:buNone/>
          <a:tabLst/>
          <a:defRPr kumimoji="0" lang="en-GB" sz="2800" b="0" i="0" u="none" strike="noStrike" cap="none" normalizeH="0" baseline="0" smtClean="0">
            <a:ln>
              <a:noFill/>
            </a:ln>
            <a:solidFill>
              <a:schemeClr val="bg1"/>
            </a:solidFill>
            <a:effectLst/>
            <a:latin typeface="Arial Narrow" pitchFamily="34" charset="0"/>
          </a:defRPr>
        </a:defPPr>
      </a:lstStyle>
    </a:lnDef>
  </a:objectDefaults>
  <a:extraClrSchemeLst>
    <a:extraClrScheme>
      <a:clrScheme name="JPMFAM_1001 1">
        <a:dk1>
          <a:srgbClr val="000000"/>
        </a:dk1>
        <a:lt1>
          <a:srgbClr val="FFFFFF"/>
        </a:lt1>
        <a:dk2>
          <a:srgbClr val="000000"/>
        </a:dk2>
        <a:lt2>
          <a:srgbClr val="919191"/>
        </a:lt2>
        <a:accent1>
          <a:srgbClr val="666666"/>
        </a:accent1>
        <a:accent2>
          <a:srgbClr val="999999"/>
        </a:accent2>
        <a:accent3>
          <a:srgbClr val="FFFFFF"/>
        </a:accent3>
        <a:accent4>
          <a:srgbClr val="000000"/>
        </a:accent4>
        <a:accent5>
          <a:srgbClr val="B8B8B8"/>
        </a:accent5>
        <a:accent6>
          <a:srgbClr val="8A8A8A"/>
        </a:accent6>
        <a:hlink>
          <a:srgbClr val="CCCCCC"/>
        </a:hlink>
        <a:folHlink>
          <a:srgbClr val="E6E6E6"/>
        </a:folHlink>
      </a:clrScheme>
      <a:clrMap bg1="lt1" tx1="dk1" bg2="lt2" tx2="dk2" accent1="accent1" accent2="accent2" accent3="accent3" accent4="accent4" accent5="accent5" accent6="accent6" hlink="hlink" folHlink="folHlink"/>
    </a:extraClrScheme>
    <a:extraClrScheme>
      <a:clrScheme name="JPMFAM_1001 2">
        <a:dk1>
          <a:srgbClr val="000000"/>
        </a:dk1>
        <a:lt1>
          <a:srgbClr val="FFFFFF"/>
        </a:lt1>
        <a:dk2>
          <a:srgbClr val="000000"/>
        </a:dk2>
        <a:lt2>
          <a:srgbClr val="919191"/>
        </a:lt2>
        <a:accent1>
          <a:srgbClr val="0092AA"/>
        </a:accent1>
        <a:accent2>
          <a:srgbClr val="5BBF21"/>
        </a:accent2>
        <a:accent3>
          <a:srgbClr val="FFFFFF"/>
        </a:accent3>
        <a:accent4>
          <a:srgbClr val="000000"/>
        </a:accent4>
        <a:accent5>
          <a:srgbClr val="AAC7D2"/>
        </a:accent5>
        <a:accent6>
          <a:srgbClr val="52AD1D"/>
        </a:accent6>
        <a:hlink>
          <a:srgbClr val="E0AA0F"/>
        </a:hlink>
        <a:folHlink>
          <a:srgbClr val="A7163C"/>
        </a:folHlink>
      </a:clrScheme>
      <a:clrMap bg1="lt1" tx1="dk1" bg2="lt2" tx2="dk2" accent1="accent1" accent2="accent2" accent3="accent3" accent4="accent4" accent5="accent5" accent6="accent6" hlink="hlink" folHlink="folHlink"/>
    </a:extraClrScheme>
    <a:extraClrScheme>
      <a:clrScheme name="JPMFAM_1001 3">
        <a:dk1>
          <a:srgbClr val="969696"/>
        </a:dk1>
        <a:lt1>
          <a:srgbClr val="FFFFFF"/>
        </a:lt1>
        <a:dk2>
          <a:srgbClr val="00197D"/>
        </a:dk2>
        <a:lt2>
          <a:srgbClr val="FFFFFF"/>
        </a:lt2>
        <a:accent1>
          <a:srgbClr val="2257EC"/>
        </a:accent1>
        <a:accent2>
          <a:srgbClr val="008000"/>
        </a:accent2>
        <a:accent3>
          <a:srgbClr val="AAABBF"/>
        </a:accent3>
        <a:accent4>
          <a:srgbClr val="DADADA"/>
        </a:accent4>
        <a:accent5>
          <a:srgbClr val="ABB4F4"/>
        </a:accent5>
        <a:accent6>
          <a:srgbClr val="007300"/>
        </a:accent6>
        <a:hlink>
          <a:srgbClr val="907500"/>
        </a:hlink>
        <a:folHlink>
          <a:srgbClr val="92184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F98513A6C7154BBEAA3B849DCE0F1D" ma:contentTypeVersion="10" ma:contentTypeDescription="Create a new document." ma:contentTypeScope="" ma:versionID="12b9985ec52493a777780cb97058308b">
  <xsd:schema xmlns:xsd="http://www.w3.org/2001/XMLSchema" xmlns:xs="http://www.w3.org/2001/XMLSchema" xmlns:p="http://schemas.microsoft.com/office/2006/metadata/properties" xmlns:ns2="305c5873-8f29-4047-95e3-59b9edfb9e5f" xmlns:ns3="3a3372f0-c1f0-4f1d-bf23-e3b35840e156" targetNamespace="http://schemas.microsoft.com/office/2006/metadata/properties" ma:root="true" ma:fieldsID="0572ca727fcad0bffcb71706505eff7f" ns2:_="" ns3:_="">
    <xsd:import namespace="305c5873-8f29-4047-95e3-59b9edfb9e5f"/>
    <xsd:import namespace="3a3372f0-c1f0-4f1d-bf23-e3b35840e15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EventHashCode" minOccurs="0"/>
                <xsd:element ref="ns2:MediaServiceGenerationTim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5c5873-8f29-4047-95e3-59b9edfb9e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3372f0-c1f0-4f1d-bf23-e3b35840e15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0FF22C-2250-4BD2-BB26-17994EACC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5c5873-8f29-4047-95e3-59b9edfb9e5f"/>
    <ds:schemaRef ds:uri="3a3372f0-c1f0-4f1d-bf23-e3b35840e1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3614A0-31E8-4764-825E-F31C86C89D05}">
  <ds:schemaRefs>
    <ds:schemaRef ds:uri="http://schemas.microsoft.com/office/2006/documentManagement/types"/>
    <ds:schemaRef ds:uri="http://purl.org/dc/dcmitype/"/>
    <ds:schemaRef ds:uri="http://purl.org/dc/terms/"/>
    <ds:schemaRef ds:uri="3a3372f0-c1f0-4f1d-bf23-e3b35840e156"/>
    <ds:schemaRef ds:uri="http://www.w3.org/XML/1998/namespace"/>
    <ds:schemaRef ds:uri="http://purl.org/dc/elements/1.1/"/>
    <ds:schemaRef ds:uri="http://schemas.microsoft.com/office/infopath/2007/PartnerControls"/>
    <ds:schemaRef ds:uri="http://schemas.openxmlformats.org/package/2006/metadata/core-properties"/>
    <ds:schemaRef ds:uri="305c5873-8f29-4047-95e3-59b9edfb9e5f"/>
    <ds:schemaRef ds:uri="http://schemas.microsoft.com/office/2006/metadata/properties"/>
  </ds:schemaRefs>
</ds:datastoreItem>
</file>

<file path=customXml/itemProps3.xml><?xml version="1.0" encoding="utf-8"?>
<ds:datastoreItem xmlns:ds="http://schemas.openxmlformats.org/officeDocument/2006/customXml" ds:itemID="{CB8C6008-5A23-408C-B979-E2F85A3A15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28704</TotalTime>
  <Words>992</Words>
  <Application>Microsoft Office PowerPoint</Application>
  <PresentationFormat>A4 Paper (210x297 mm)</PresentationFormat>
  <Paragraphs>232</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Arial Narrow</vt:lpstr>
      <vt:lpstr>Calibri</vt:lpstr>
      <vt:lpstr>Meta</vt:lpstr>
      <vt:lpstr>Wingdings</vt:lpstr>
      <vt:lpstr>JPMFAM_1001</vt:lpstr>
      <vt:lpstr>What to do in a low rate environment?  Scottish Treasury Management Forum - Dunblane 15th November 2019</vt:lpstr>
      <vt:lpstr>We’ll have this problem for a while…</vt:lpstr>
      <vt:lpstr>PowerPoint Presentation</vt:lpstr>
      <vt:lpstr>Agenda</vt:lpstr>
      <vt:lpstr>WhAT IS immfa?</vt:lpstr>
      <vt:lpstr>IMMFA Full Members</vt:lpstr>
      <vt:lpstr>IMMFA Associate Members</vt:lpstr>
      <vt:lpstr>IMMFA’s Mission</vt:lpstr>
      <vt:lpstr>Money Market Funds – the basics</vt:lpstr>
      <vt:lpstr>Money Market Funds – the basics</vt:lpstr>
      <vt:lpstr>Money Market Funds – the basics</vt:lpstr>
      <vt:lpstr>MMF Governance Structure </vt:lpstr>
      <vt:lpstr>Bank Deposits and Money Market Funds Compared</vt:lpstr>
      <vt:lpstr>European MMF Product Range: Old to New</vt:lpstr>
      <vt:lpstr>European Constant NAV Fund Conversions</vt:lpstr>
      <vt:lpstr>Additional Protections from MMFR</vt:lpstr>
      <vt:lpstr>IMMFA provides timely data</vt:lpstr>
      <vt:lpstr>Trends Driving Use of MMFs</vt:lpstr>
      <vt:lpstr>Considerations for Investors </vt:lpstr>
      <vt:lpstr>How to navigate a low rate environment</vt:lpstr>
      <vt:lpstr>Negative Interest Rates? – a remote risk for GBP</vt:lpstr>
      <vt:lpstr>LOOKING FORWARD </vt:lpstr>
      <vt:lpstr>IMMFA Priorities</vt:lpstr>
      <vt:lpstr>PowerPoint Presentation</vt:lpstr>
    </vt:vector>
  </TitlesOfParts>
  <Company>J. P. Morgan &amp; 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Presentation Client Name Date</dc:title>
  <dc:creator>SHB</dc:creator>
  <cp:keywords>PUBLIC, External Communication</cp:keywords>
  <dc:description>PUBLIC</dc:description>
  <cp:lastModifiedBy>Martin Curran</cp:lastModifiedBy>
  <cp:revision>1089</cp:revision>
  <cp:lastPrinted>2019-10-31T15:37:08Z</cp:lastPrinted>
  <dcterms:created xsi:type="dcterms:W3CDTF">2002-12-10T17:09:11Z</dcterms:created>
  <dcterms:modified xsi:type="dcterms:W3CDTF">2019-11-04T11:06:47Z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
    <vt:lpwstr>PUBLIC</vt:lpwstr>
  </property>
  <property fmtid="{D5CDD505-2E9C-101B-9397-08002B2CF9AE}" pid="3" name="Source">
    <vt:lpwstr>Internal</vt:lpwstr>
  </property>
  <property fmtid="{D5CDD505-2E9C-101B-9397-08002B2CF9AE}" pid="4" name="Footers">
    <vt:lpwstr>Footers</vt:lpwstr>
  </property>
  <property fmtid="{D5CDD505-2E9C-101B-9397-08002B2CF9AE}" pid="5" name="DocClassification">
    <vt:lpwstr>CLAPUBLIC</vt:lpwstr>
  </property>
  <property fmtid="{D5CDD505-2E9C-101B-9397-08002B2CF9AE}" pid="6" name="TitusGUID">
    <vt:lpwstr>72724f11-941d-4246-8749-95a7e2bffe3b</vt:lpwstr>
  </property>
  <property fmtid="{D5CDD505-2E9C-101B-9397-08002B2CF9AE}" pid="7" name="db.comClassification">
    <vt:lpwstr>External Communication</vt:lpwstr>
  </property>
  <property fmtid="{D5CDD505-2E9C-101B-9397-08002B2CF9AE}" pid="8" name="ContentTypeId">
    <vt:lpwstr>0x01010082F98513A6C7154BBEAA3B849DCE0F1D</vt:lpwstr>
  </property>
</Properties>
</file>